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587" r:id="rId2"/>
    <p:sldId id="3872" r:id="rId3"/>
    <p:sldId id="3871" r:id="rId4"/>
    <p:sldId id="3415" r:id="rId5"/>
    <p:sldId id="3857" r:id="rId6"/>
    <p:sldId id="3853" r:id="rId7"/>
    <p:sldId id="3540" r:id="rId8"/>
    <p:sldId id="3541" r:id="rId9"/>
    <p:sldId id="3542" r:id="rId10"/>
    <p:sldId id="3543" r:id="rId11"/>
    <p:sldId id="3544" r:id="rId12"/>
    <p:sldId id="3547" r:id="rId13"/>
    <p:sldId id="3548" r:id="rId14"/>
    <p:sldId id="3549" r:id="rId15"/>
    <p:sldId id="3550" r:id="rId16"/>
    <p:sldId id="3551" r:id="rId17"/>
    <p:sldId id="3552" r:id="rId18"/>
    <p:sldId id="3553" r:id="rId19"/>
    <p:sldId id="3875" r:id="rId20"/>
    <p:sldId id="3008" r:id="rId21"/>
    <p:sldId id="3009" r:id="rId22"/>
    <p:sldId id="3752" r:id="rId23"/>
    <p:sldId id="3753" r:id="rId24"/>
    <p:sldId id="3010" r:id="rId25"/>
    <p:sldId id="3011" r:id="rId26"/>
    <p:sldId id="3012" r:id="rId27"/>
    <p:sldId id="3013" r:id="rId28"/>
    <p:sldId id="3014" r:id="rId29"/>
    <p:sldId id="3015" r:id="rId30"/>
    <p:sldId id="3017" r:id="rId31"/>
    <p:sldId id="3836" r:id="rId32"/>
    <p:sldId id="3837" r:id="rId33"/>
    <p:sldId id="3838" r:id="rId34"/>
    <p:sldId id="3870" r:id="rId35"/>
    <p:sldId id="3555" r:id="rId36"/>
    <p:sldId id="2438" r:id="rId37"/>
    <p:sldId id="2439" r:id="rId38"/>
    <p:sldId id="3868" r:id="rId39"/>
    <p:sldId id="3556" r:id="rId40"/>
    <p:sldId id="3558" r:id="rId41"/>
    <p:sldId id="3559" r:id="rId42"/>
    <p:sldId id="3560" r:id="rId43"/>
    <p:sldId id="3561" r:id="rId44"/>
    <p:sldId id="3562" r:id="rId45"/>
    <p:sldId id="3563" r:id="rId46"/>
    <p:sldId id="3564" r:id="rId47"/>
    <p:sldId id="3565" r:id="rId48"/>
    <p:sldId id="3566" r:id="rId49"/>
    <p:sldId id="3858" r:id="rId50"/>
    <p:sldId id="3859" r:id="rId51"/>
    <p:sldId id="3860" r:id="rId52"/>
    <p:sldId id="3861" r:id="rId53"/>
    <p:sldId id="3864" r:id="rId54"/>
    <p:sldId id="3876" r:id="rId55"/>
    <p:sldId id="3863" r:id="rId56"/>
    <p:sldId id="3862" r:id="rId57"/>
    <p:sldId id="3866" r:id="rId58"/>
    <p:sldId id="3867" r:id="rId59"/>
    <p:sldId id="3869" r:id="rId60"/>
    <p:sldId id="3839" r:id="rId61"/>
    <p:sldId id="3841" r:id="rId62"/>
    <p:sldId id="3842" r:id="rId63"/>
    <p:sldId id="3843" r:id="rId64"/>
    <p:sldId id="3844" r:id="rId65"/>
    <p:sldId id="3845" r:id="rId66"/>
    <p:sldId id="3846" r:id="rId67"/>
    <p:sldId id="3847" r:id="rId68"/>
    <p:sldId id="3848" r:id="rId69"/>
    <p:sldId id="3849" r:id="rId70"/>
    <p:sldId id="3873" r:id="rId71"/>
    <p:sldId id="3850" r:id="rId72"/>
    <p:sldId id="3019" r:id="rId73"/>
    <p:sldId id="3020" r:id="rId74"/>
    <p:sldId id="3021" r:id="rId75"/>
    <p:sldId id="3022" r:id="rId76"/>
    <p:sldId id="3023" r:id="rId77"/>
    <p:sldId id="3024" r:id="rId78"/>
    <p:sldId id="3025" r:id="rId79"/>
    <p:sldId id="3026" r:id="rId80"/>
    <p:sldId id="3027" r:id="rId81"/>
    <p:sldId id="3028" r:id="rId82"/>
    <p:sldId id="3029" r:id="rId83"/>
    <p:sldId id="3030" r:id="rId84"/>
    <p:sldId id="3031" r:id="rId85"/>
    <p:sldId id="3852" r:id="rId86"/>
    <p:sldId id="3033" r:id="rId87"/>
    <p:sldId id="3034" r:id="rId88"/>
    <p:sldId id="3035" r:id="rId89"/>
    <p:sldId id="3851" r:id="rId90"/>
    <p:sldId id="3037" r:id="rId91"/>
    <p:sldId id="3038" r:id="rId92"/>
    <p:sldId id="3039" r:id="rId93"/>
    <p:sldId id="3040" r:id="rId94"/>
    <p:sldId id="3041" r:id="rId95"/>
    <p:sldId id="3042" r:id="rId96"/>
    <p:sldId id="3043" r:id="rId97"/>
    <p:sldId id="3874" r:id="rId98"/>
    <p:sldId id="3877" r:id="rId99"/>
    <p:sldId id="3880" r:id="rId100"/>
    <p:sldId id="3355" r:id="rId101"/>
    <p:sldId id="3878" r:id="rId102"/>
    <p:sldId id="3879" r:id="rId103"/>
  </p:sldIdLst>
  <p:sldSz cx="9144000" cy="6858000" type="screen4x3"/>
  <p:notesSz cx="7315200" cy="9601200"/>
  <p:custDataLst>
    <p:tags r:id="rId10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1A0981"/>
    <a:srgbClr val="FF0000"/>
    <a:srgbClr val="0000CC"/>
    <a:srgbClr val="99FF33"/>
    <a:srgbClr val="FFFFC5"/>
    <a:srgbClr val="66CCFF"/>
    <a:srgbClr val="FF99CC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91" autoAdjust="0"/>
    <p:restoredTop sz="83979" autoAdjust="0"/>
  </p:normalViewPr>
  <p:slideViewPr>
    <p:cSldViewPr>
      <p:cViewPr varScale="1">
        <p:scale>
          <a:sx n="96" d="100"/>
          <a:sy n="96" d="100"/>
        </p:scale>
        <p:origin x="204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8726"/>
    </p:cViewPr>
  </p:sorterViewPr>
  <p:notesViewPr>
    <p:cSldViewPr>
      <p:cViewPr varScale="1">
        <p:scale>
          <a:sx n="84" d="100"/>
          <a:sy n="84" d="100"/>
        </p:scale>
        <p:origin x="3792" y="108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Detailed documentation</c:v>
                </c:pt>
              </c:strCache>
            </c:strRef>
          </c:tx>
          <c:invertIfNegative val="0"/>
          <c:cat>
            <c:strLit>
              <c:ptCount val="1"/>
              <c:pt idx="0">
                <c:v>  </c:v>
              </c:pt>
            </c:strLit>
          </c:cat>
          <c:val>
            <c:numRef>
              <c:f>Sheet1!$B$1</c:f>
              <c:numCache>
                <c:formatCode>General</c:formatCode>
                <c:ptCount val="1"/>
                <c:pt idx="0">
                  <c:v>-0.34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D5-4D0A-8EF8-85950A18BBE3}"/>
            </c:ext>
          </c:extLst>
        </c:ser>
        <c:ser>
          <c:idx val="1"/>
          <c:order val="1"/>
          <c:tx>
            <c:strRef>
              <c:f>Sheet1!$A$2</c:f>
              <c:strCache>
                <c:ptCount val="1"/>
                <c:pt idx="0">
                  <c:v>Email</c:v>
                </c:pt>
              </c:strCache>
            </c:strRef>
          </c:tx>
          <c:invertIfNegative val="0"/>
          <c:cat>
            <c:strLit>
              <c:ptCount val="1"/>
              <c:pt idx="0">
                <c:v>  </c:v>
              </c:pt>
            </c:strLit>
          </c:cat>
          <c:val>
            <c:numRef>
              <c:f>Sheet1!$B$2</c:f>
              <c:numCache>
                <c:formatCode>General</c:formatCode>
                <c:ptCount val="1"/>
                <c:pt idx="0">
                  <c:v>1.08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D5-4D0A-8EF8-85950A18BBE3}"/>
            </c:ext>
          </c:extLst>
        </c:ser>
        <c:ser>
          <c:idx val="2"/>
          <c:order val="2"/>
          <c:tx>
            <c:strRef>
              <c:f>Sheet1!$A$3</c:f>
              <c:strCache>
                <c:ptCount val="1"/>
                <c:pt idx="0">
                  <c:v>Videoconferencing</c:v>
                </c:pt>
              </c:strCache>
            </c:strRef>
          </c:tx>
          <c:invertIfNegative val="0"/>
          <c:cat>
            <c:strLit>
              <c:ptCount val="1"/>
              <c:pt idx="0">
                <c:v>  </c:v>
              </c:pt>
            </c:strLit>
          </c:cat>
          <c:val>
            <c:numRef>
              <c:f>Sheet1!$B$3</c:f>
              <c:numCache>
                <c:formatCode>General</c:formatCode>
                <c:ptCount val="1"/>
                <c:pt idx="0">
                  <c:v>1.34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5D5-4D0A-8EF8-85950A18BBE3}"/>
            </c:ext>
          </c:extLst>
        </c:ser>
        <c:ser>
          <c:idx val="3"/>
          <c:order val="3"/>
          <c:tx>
            <c:strRef>
              <c:f>Sheet1!$A$4</c:f>
              <c:strCache>
                <c:ptCount val="1"/>
                <c:pt idx="0">
                  <c:v>Teleconference calls</c:v>
                </c:pt>
              </c:strCache>
            </c:strRef>
          </c:tx>
          <c:invertIfNegative val="0"/>
          <c:cat>
            <c:strLit>
              <c:ptCount val="1"/>
              <c:pt idx="0">
                <c:v>  </c:v>
              </c:pt>
            </c:strLit>
          </c:cat>
          <c:val>
            <c:numRef>
              <c:f>Sheet1!$B$4</c:f>
              <c:numCache>
                <c:formatCode>General</c:formatCode>
                <c:ptCount val="1"/>
                <c:pt idx="0">
                  <c:v>1.42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5D5-4D0A-8EF8-85950A18BBE3}"/>
            </c:ext>
          </c:extLst>
        </c:ser>
        <c:ser>
          <c:idx val="4"/>
          <c:order val="4"/>
          <c:tx>
            <c:strRef>
              <c:f>Sheet1!$A$5</c:f>
              <c:strCache>
                <c:ptCount val="1"/>
                <c:pt idx="0">
                  <c:v>Overview documentation</c:v>
                </c:pt>
              </c:strCache>
            </c:strRef>
          </c:tx>
          <c:invertIfNegative val="0"/>
          <c:cat>
            <c:strLit>
              <c:ptCount val="1"/>
              <c:pt idx="0">
                <c:v>  </c:v>
              </c:pt>
            </c:strLit>
          </c:cat>
          <c:val>
            <c:numRef>
              <c:f>Sheet1!$B$5</c:f>
              <c:numCache>
                <c:formatCode>General</c:formatCode>
                <c:ptCount val="1"/>
                <c:pt idx="0">
                  <c:v>1.84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5D5-4D0A-8EF8-85950A18BBE3}"/>
            </c:ext>
          </c:extLst>
        </c:ser>
        <c:ser>
          <c:idx val="5"/>
          <c:order val="5"/>
          <c:tx>
            <c:strRef>
              <c:f>Sheet1!$A$6</c:f>
              <c:strCache>
                <c:ptCount val="1"/>
                <c:pt idx="0">
                  <c:v>Online chat</c:v>
                </c:pt>
              </c:strCache>
            </c:strRef>
          </c:tx>
          <c:invertIfNegative val="0"/>
          <c:cat>
            <c:strLit>
              <c:ptCount val="1"/>
              <c:pt idx="0">
                <c:v>  </c:v>
              </c:pt>
            </c:strLit>
          </c:cat>
          <c:val>
            <c:numRef>
              <c:f>Sheet1!$B$6</c:f>
              <c:numCache>
                <c:formatCode>General</c:formatCode>
                <c:ptCount val="1"/>
                <c:pt idx="0">
                  <c:v>2.1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5D5-4D0A-8EF8-85950A18BBE3}"/>
            </c:ext>
          </c:extLst>
        </c:ser>
        <c:ser>
          <c:idx val="6"/>
          <c:order val="6"/>
          <c:tx>
            <c:strRef>
              <c:f>Sheet1!$A$7</c:f>
              <c:strCache>
                <c:ptCount val="1"/>
                <c:pt idx="0">
                  <c:v>Overview diagrams</c:v>
                </c:pt>
              </c:strCache>
            </c:strRef>
          </c:tx>
          <c:invertIfNegative val="0"/>
          <c:cat>
            <c:strLit>
              <c:ptCount val="1"/>
              <c:pt idx="0">
                <c:v>  </c:v>
              </c:pt>
            </c:strLit>
          </c:cat>
          <c:val>
            <c:numRef>
              <c:f>Sheet1!$B$7</c:f>
              <c:numCache>
                <c:formatCode>General</c:formatCode>
                <c:ptCount val="1"/>
                <c:pt idx="0">
                  <c:v>2.54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5D5-4D0A-8EF8-85950A18BBE3}"/>
            </c:ext>
          </c:extLst>
        </c:ser>
        <c:ser>
          <c:idx val="7"/>
          <c:order val="7"/>
          <c:tx>
            <c:strRef>
              <c:f>Sheet1!$A$8</c:f>
              <c:strCache>
                <c:ptCount val="1"/>
                <c:pt idx="0">
                  <c:v>F2F at whiteboard</c:v>
                </c:pt>
              </c:strCache>
            </c:strRef>
          </c:tx>
          <c:invertIfNegative val="0"/>
          <c:cat>
            <c:strLit>
              <c:ptCount val="1"/>
              <c:pt idx="0">
                <c:v>  </c:v>
              </c:pt>
            </c:strLit>
          </c:cat>
          <c:val>
            <c:numRef>
              <c:f>Sheet1!$B$8</c:f>
              <c:numCache>
                <c:formatCode>General</c:formatCode>
                <c:ptCount val="1"/>
                <c:pt idx="0">
                  <c:v>4.24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5D5-4D0A-8EF8-85950A18BBE3}"/>
            </c:ext>
          </c:extLst>
        </c:ser>
        <c:ser>
          <c:idx val="8"/>
          <c:order val="8"/>
          <c:tx>
            <c:strRef>
              <c:f>Sheet1!$A$9</c:f>
              <c:strCache>
                <c:ptCount val="1"/>
                <c:pt idx="0">
                  <c:v>Face to face (F2F)</c:v>
                </c:pt>
              </c:strCache>
            </c:strRef>
          </c:tx>
          <c:invertIfNegative val="0"/>
          <c:cat>
            <c:strLit>
              <c:ptCount val="1"/>
              <c:pt idx="0">
                <c:v>  </c:v>
              </c:pt>
            </c:strLit>
          </c:cat>
          <c:val>
            <c:numRef>
              <c:f>Sheet1!$B$9</c:f>
              <c:numCache>
                <c:formatCode>General</c:formatCode>
                <c:ptCount val="1"/>
                <c:pt idx="0">
                  <c:v>4.25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5D5-4D0A-8EF8-85950A18BB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42018752"/>
        <c:axId val="442012088"/>
        <c:axId val="0"/>
      </c:bar3DChart>
      <c:catAx>
        <c:axId val="442018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42012088"/>
        <c:crosses val="autoZero"/>
        <c:auto val="1"/>
        <c:lblAlgn val="ctr"/>
        <c:lblOffset val="100"/>
        <c:noMultiLvlLbl val="0"/>
      </c:catAx>
      <c:valAx>
        <c:axId val="44201208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42018752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400"/>
          </a:pPr>
          <a:endParaRPr lang="en-NL"/>
        </a:p>
      </c:txPr>
    </c:legend>
    <c:plotVisOnly val="1"/>
    <c:dispBlanksAs val="gap"/>
    <c:showDLblsOverMax val="0"/>
  </c:chart>
  <c:spPr>
    <a:ln w="15875"/>
    <a:scene3d>
      <a:camera prst="orthographicFront"/>
      <a:lightRig rig="threePt" dir="t"/>
    </a:scene3d>
    <a:sp3d/>
  </c:spPr>
  <c:txPr>
    <a:bodyPr/>
    <a:lstStyle/>
    <a:p>
      <a:pPr>
        <a:defRPr sz="1200" b="1"/>
      </a:pPr>
      <a:endParaRPr lang="en-NL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nl-NL" dirty="0"/>
              <a:t>Java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 dirty="0"/>
              <a:t>© 2017 ICT Intelligence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EC8C2-E535-4DE1-AC19-9E910C5270E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510918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Enterprise Java Architecture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81961-9ABB-462E-8600-B8CCB602ADD3}" type="datetimeFigureOut">
              <a:rPr lang="en-US" smtClean="0"/>
              <a:pPr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3"/>
            <a:ext cx="5852160" cy="4320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3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F6C87-A2A5-4856-9F96-2DAA9B0C4C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762001" y="9144001"/>
            <a:ext cx="5638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>
                <a:solidFill>
                  <a:srgbClr val="0070C0"/>
                </a:solidFill>
              </a:defRPr>
            </a:lvl1pPr>
          </a:lstStyle>
          <a:p>
            <a:r>
              <a:rPr lang="en-US"/>
              <a:t>© 2014 ICT Intelligence</a:t>
            </a:r>
            <a:endParaRPr lang="en-US" dirty="0"/>
          </a:p>
        </p:txBody>
      </p:sp>
      <p:pic>
        <p:nvPicPr>
          <p:cNvPr id="9" name="Picture 2" descr="F:\3D-482\logo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1" y="9076834"/>
            <a:ext cx="465722" cy="5243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580861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166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056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5517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602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8309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4160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8377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5533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791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690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4AE670E6-4C30-4F19-82B8-906F7C2C3A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 ICT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E670E6-4C30-4F19-82B8-906F7C2C3A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2018 ICT Intelligence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E670E6-4C30-4F19-82B8-906F7C2C3A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>
            <a:lvl1pPr>
              <a:buFont typeface="Wingdings" pitchFamily="2" charset="2"/>
              <a:buChar char="§"/>
              <a:defRPr baseline="0">
                <a:solidFill>
                  <a:schemeClr val="tx2"/>
                </a:solidFill>
              </a:defRPr>
            </a:lvl1pPr>
            <a:lvl2pPr>
              <a:buFont typeface="Wingdings" pitchFamily="2" charset="2"/>
              <a:buChar char="§"/>
              <a:defRPr baseline="0">
                <a:solidFill>
                  <a:schemeClr val="tx2"/>
                </a:solidFill>
              </a:defRPr>
            </a:lvl2pPr>
            <a:lvl3pPr>
              <a:buFont typeface="Wingdings" pitchFamily="2" charset="2"/>
              <a:buChar char="§"/>
              <a:defRPr baseline="0">
                <a:solidFill>
                  <a:schemeClr val="tx2"/>
                </a:solidFill>
              </a:defRPr>
            </a:lvl3pPr>
            <a:lvl4pPr>
              <a:buFont typeface="Wingdings" pitchFamily="2" charset="2"/>
              <a:buChar char="§"/>
              <a:defRPr baseline="0">
                <a:solidFill>
                  <a:schemeClr val="tx2"/>
                </a:solidFill>
              </a:defRPr>
            </a:lvl4pPr>
            <a:lvl5pPr>
              <a:buFont typeface="Wingdings" pitchFamily="2" charset="2"/>
              <a:buChar char="§"/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066800"/>
            <a:ext cx="457200" cy="1588"/>
          </a:xfrm>
          <a:prstGeom prst="line">
            <a:avLst/>
          </a:prstGeom>
          <a:ln w="44450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914400" y="1066800"/>
            <a:ext cx="457200" cy="1588"/>
          </a:xfrm>
          <a:prstGeom prst="line">
            <a:avLst/>
          </a:prstGeom>
          <a:ln w="44450"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371600" y="1066800"/>
            <a:ext cx="457200" cy="1588"/>
          </a:xfrm>
          <a:prstGeom prst="line">
            <a:avLst/>
          </a:prstGeom>
          <a:ln w="444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1828800" y="1066800"/>
            <a:ext cx="457200" cy="1588"/>
          </a:xfrm>
          <a:prstGeom prst="line">
            <a:avLst/>
          </a:prstGeom>
          <a:ln w="4445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2286000" y="1066800"/>
            <a:ext cx="457200" cy="1588"/>
          </a:xfrm>
          <a:prstGeom prst="line">
            <a:avLst/>
          </a:prstGeom>
          <a:ln w="444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743200" y="1066800"/>
            <a:ext cx="457200" cy="1588"/>
          </a:xfrm>
          <a:prstGeom prst="line">
            <a:avLst/>
          </a:prstGeom>
          <a:ln w="44450"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200400" y="1066800"/>
            <a:ext cx="457200" cy="1588"/>
          </a:xfrm>
          <a:prstGeom prst="line">
            <a:avLst/>
          </a:prstGeom>
          <a:ln w="4445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657600" y="1066800"/>
            <a:ext cx="457200" cy="1588"/>
          </a:xfrm>
          <a:prstGeom prst="line">
            <a:avLst/>
          </a:prstGeom>
          <a:ln w="44450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>
            <a:off x="4114800" y="1066800"/>
            <a:ext cx="457200" cy="1588"/>
          </a:xfrm>
          <a:prstGeom prst="line">
            <a:avLst/>
          </a:prstGeom>
          <a:ln w="44450"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4572000" y="1066800"/>
            <a:ext cx="457200" cy="1588"/>
          </a:xfrm>
          <a:prstGeom prst="line">
            <a:avLst/>
          </a:prstGeom>
          <a:ln w="444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5029200" y="1066800"/>
            <a:ext cx="457200" cy="1588"/>
          </a:xfrm>
          <a:prstGeom prst="line">
            <a:avLst/>
          </a:prstGeom>
          <a:ln w="4445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5486400" y="1066800"/>
            <a:ext cx="457200" cy="1588"/>
          </a:xfrm>
          <a:prstGeom prst="line">
            <a:avLst/>
          </a:prstGeom>
          <a:ln w="4445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5943600" y="1066800"/>
            <a:ext cx="457200" cy="1588"/>
          </a:xfrm>
          <a:prstGeom prst="line">
            <a:avLst/>
          </a:prstGeom>
          <a:ln w="44450"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6400800" y="1066800"/>
            <a:ext cx="457200" cy="1588"/>
          </a:xfrm>
          <a:prstGeom prst="line">
            <a:avLst/>
          </a:prstGeom>
          <a:ln w="44450"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6858000" y="1066800"/>
            <a:ext cx="457200" cy="1588"/>
          </a:xfrm>
          <a:prstGeom prst="line">
            <a:avLst/>
          </a:prstGeom>
          <a:ln w="44450">
            <a:solidFill>
              <a:schemeClr val="tx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>
            <a:off x="7315200" y="1066800"/>
            <a:ext cx="457200" cy="1588"/>
          </a:xfrm>
          <a:prstGeom prst="line">
            <a:avLst/>
          </a:prstGeom>
          <a:ln w="44450">
            <a:solidFill>
              <a:srgbClr val="FFFF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>
            <a:off x="7772400" y="1066800"/>
            <a:ext cx="457200" cy="1588"/>
          </a:xfrm>
          <a:prstGeom prst="line">
            <a:avLst/>
          </a:prstGeom>
          <a:ln w="44450"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8229600" y="1066800"/>
            <a:ext cx="457200" cy="1588"/>
          </a:xfrm>
          <a:prstGeom prst="line">
            <a:avLst/>
          </a:prstGeom>
          <a:ln w="44450">
            <a:solidFill>
              <a:srgbClr val="92D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690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4AE670E6-4C30-4F19-82B8-906F7C2C3A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4AE670E6-4C30-4F19-82B8-906F7C2C3A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690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4AE670E6-4C30-4F19-82B8-906F7C2C3A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690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4AE670E6-4C30-4F19-82B8-906F7C2C3A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690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4AE670E6-4C30-4F19-82B8-906F7C2C3A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690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4AE670E6-4C30-4F19-82B8-906F7C2C3A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690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2018 ICT Intelligence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670E6-4C30-4F19-82B8-906F7C2C3A2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690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4AE670E6-4C30-4F19-82B8-906F7C2C3A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690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</a:defRPr>
            </a:lvl1pPr>
          </a:lstStyle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70C0"/>
                </a:solidFill>
              </a:defRPr>
            </a:lvl1pPr>
          </a:lstStyle>
          <a:p>
            <a:fld id="{4AE670E6-4C30-4F19-82B8-906F7C2C3A2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9932014_l.jpg">
            <a:extLst>
              <a:ext uri="{FF2B5EF4-FFF2-40B4-BE49-F238E27FC236}">
                <a16:creationId xmlns:a16="http://schemas.microsoft.com/office/drawing/2014/main" id="{F7B80932-E1F0-463E-9C27-EC86C02AF658}"/>
              </a:ext>
            </a:extLst>
          </p:cNvPr>
          <p:cNvPicPr/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6308724"/>
            <a:ext cx="685800" cy="5492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gif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</a:t>
            </a:r>
            <a:br>
              <a:rPr lang="en-US" dirty="0"/>
            </a:br>
            <a:r>
              <a:rPr lang="en-US" dirty="0"/>
              <a:t>Course overview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569075"/>
            <a:ext cx="2895600" cy="365125"/>
          </a:xfrm>
        </p:spPr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1B9848-6934-4F53-8A65-A83AC4B93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architecture?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9036" y="1171460"/>
            <a:ext cx="4267200" cy="5349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• </a:t>
            </a:r>
            <a:r>
              <a:rPr lang="en-US" sz="1600" b="1" dirty="0"/>
              <a:t>Modules, connections, dependencies and interfaces</a:t>
            </a:r>
          </a:p>
          <a:p>
            <a:pPr marL="0" indent="0">
              <a:buNone/>
            </a:pPr>
            <a:r>
              <a:rPr lang="en-US" sz="1600" b="1" dirty="0"/>
              <a:t>• The big picture</a:t>
            </a:r>
          </a:p>
          <a:p>
            <a:pPr marL="0" indent="0">
              <a:buNone/>
            </a:pPr>
            <a:r>
              <a:rPr lang="en-US" sz="1600" b="1" dirty="0"/>
              <a:t>• The things that are expensive to change</a:t>
            </a:r>
          </a:p>
          <a:p>
            <a:pPr marL="0" indent="0">
              <a:buNone/>
            </a:pPr>
            <a:r>
              <a:rPr lang="en-US" sz="1600" b="1" dirty="0"/>
              <a:t>• The things that are difficult to change</a:t>
            </a:r>
          </a:p>
          <a:p>
            <a:pPr marL="0" indent="0">
              <a:buNone/>
            </a:pPr>
            <a:r>
              <a:rPr lang="en-US" sz="1600" b="1" dirty="0"/>
              <a:t>• Design with the bigger picture in mind</a:t>
            </a:r>
          </a:p>
          <a:p>
            <a:pPr marL="0" indent="0">
              <a:buNone/>
            </a:pPr>
            <a:r>
              <a:rPr lang="en-US" sz="1600" b="1" dirty="0"/>
              <a:t>• Interfaces rather than implementation</a:t>
            </a:r>
          </a:p>
          <a:p>
            <a:pPr marL="0" indent="0">
              <a:buNone/>
            </a:pPr>
            <a:r>
              <a:rPr lang="en-US" sz="1600" b="1" dirty="0"/>
              <a:t>• Aesthetics (e.g. as an art form, clean code)</a:t>
            </a:r>
          </a:p>
          <a:p>
            <a:pPr marL="0" indent="0">
              <a:buNone/>
            </a:pPr>
            <a:r>
              <a:rPr lang="en-US" sz="1600" b="1" dirty="0"/>
              <a:t>• A conceptual model</a:t>
            </a:r>
          </a:p>
          <a:p>
            <a:pPr marL="0" indent="0">
              <a:buNone/>
            </a:pPr>
            <a:r>
              <a:rPr lang="en-US" sz="1600" b="1" dirty="0"/>
              <a:t>• Satisfying non-functional requirements/quality attributes</a:t>
            </a:r>
          </a:p>
          <a:p>
            <a:pPr marL="0" indent="0">
              <a:buNone/>
            </a:pPr>
            <a:r>
              <a:rPr lang="en-US" sz="1600" b="1" dirty="0"/>
              <a:t>• Ability to communicate (abstractions, language, vocabulary)</a:t>
            </a:r>
          </a:p>
          <a:p>
            <a:pPr marL="0" indent="0">
              <a:buNone/>
            </a:pPr>
            <a:r>
              <a:rPr lang="en-US" sz="1600" b="1" dirty="0"/>
              <a:t>• A degree of rigidity and solidity</a:t>
            </a:r>
          </a:p>
          <a:p>
            <a:pPr marL="0" indent="0">
              <a:buNone/>
            </a:pPr>
            <a:r>
              <a:rPr lang="en-US" sz="1600" b="1" dirty="0"/>
              <a:t>• A blueprint</a:t>
            </a:r>
          </a:p>
          <a:p>
            <a:pPr marL="0" indent="0">
              <a:buNone/>
            </a:pPr>
            <a:r>
              <a:rPr lang="en-US" sz="1600" b="1" dirty="0"/>
              <a:t>• Systems, subsystems, interactions and interfaces</a:t>
            </a:r>
          </a:p>
          <a:p>
            <a:pPr marL="0" indent="0">
              <a:buNone/>
            </a:pPr>
            <a:r>
              <a:rPr lang="en-US" sz="1600" b="1" dirty="0"/>
              <a:t>• Governance</a:t>
            </a:r>
          </a:p>
          <a:p>
            <a:pPr marL="0" indent="0">
              <a:buNone/>
            </a:pPr>
            <a:r>
              <a:rPr lang="en-US" sz="1600" b="1" dirty="0"/>
              <a:t>• The outcome of strategic decisions</a:t>
            </a:r>
          </a:p>
          <a:p>
            <a:pPr marL="0" indent="0">
              <a:buNone/>
            </a:pPr>
            <a:endParaRPr lang="en-US" sz="1600" b="1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4744597" y="1203325"/>
            <a:ext cx="4267200" cy="5349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• Structure (components and interactions)</a:t>
            </a:r>
          </a:p>
          <a:p>
            <a:pPr marL="0" indent="0">
              <a:buNone/>
            </a:pPr>
            <a:r>
              <a:rPr lang="en-US" sz="1600" b="1" dirty="0"/>
              <a:t>• Technical direction</a:t>
            </a:r>
          </a:p>
          <a:p>
            <a:pPr marL="0" indent="0">
              <a:buNone/>
            </a:pPr>
            <a:r>
              <a:rPr lang="en-US" sz="1600" b="1" dirty="0"/>
              <a:t>•  Strategy and vision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Building blocks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Standards and guidelines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The system as a whole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Tools and methods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A path from requirements to the end-product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Guiding principles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Technical leadership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The relationship between the elements that make up the product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Foundations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An abstract view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The decomposition of the problem into smaller implementable elements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b="1" dirty="0"/>
              <a:t>• The skeleton/backbone of the product</a:t>
            </a:r>
          </a:p>
        </p:txBody>
      </p:sp>
    </p:spTree>
    <p:extLst>
      <p:ext uri="{BB962C8B-B14F-4D97-AF65-F5344CB8AC3E}">
        <p14:creationId xmlns:p14="http://schemas.microsoft.com/office/powerpoint/2010/main" val="817825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architecture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9" name="Rechthoek 8"/>
          <p:cNvSpPr/>
          <p:nvPr/>
        </p:nvSpPr>
        <p:spPr>
          <a:xfrm>
            <a:off x="8001000" y="2667000"/>
            <a:ext cx="2286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9"/>
          <p:cNvSpPr/>
          <p:nvPr/>
        </p:nvSpPr>
        <p:spPr>
          <a:xfrm>
            <a:off x="8229600" y="2667000"/>
            <a:ext cx="2286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hoek 10"/>
          <p:cNvSpPr/>
          <p:nvPr/>
        </p:nvSpPr>
        <p:spPr>
          <a:xfrm>
            <a:off x="8458200" y="2667000"/>
            <a:ext cx="2286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hoek 11"/>
          <p:cNvSpPr/>
          <p:nvPr/>
        </p:nvSpPr>
        <p:spPr>
          <a:xfrm>
            <a:off x="8686800" y="2667000"/>
            <a:ext cx="2286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68"/>
          <p:cNvSpPr/>
          <p:nvPr/>
        </p:nvSpPr>
        <p:spPr>
          <a:xfrm>
            <a:off x="7483764" y="1233913"/>
            <a:ext cx="1447800" cy="800837"/>
          </a:xfrm>
          <a:prstGeom prst="wedgeRoundRectCallout">
            <a:avLst>
              <a:gd name="adj1" fmla="val 22647"/>
              <a:gd name="adj2" fmla="val 121007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Refine the architecture in the Sprints</a:t>
            </a:r>
          </a:p>
        </p:txBody>
      </p:sp>
      <p:sp>
        <p:nvSpPr>
          <p:cNvPr id="15" name="Rounded Rectangular Callout 68"/>
          <p:cNvSpPr/>
          <p:nvPr/>
        </p:nvSpPr>
        <p:spPr>
          <a:xfrm>
            <a:off x="185974" y="6370357"/>
            <a:ext cx="2391646" cy="397436"/>
          </a:xfrm>
          <a:prstGeom prst="wedgeRoundRectCallout">
            <a:avLst>
              <a:gd name="adj1" fmla="val -19423"/>
              <a:gd name="adj2" fmla="val -99007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Architectural requirements</a:t>
            </a:r>
          </a:p>
        </p:txBody>
      </p:sp>
      <p:sp>
        <p:nvSpPr>
          <p:cNvPr id="16" name="Afgeronde rechthoek 15"/>
          <p:cNvSpPr/>
          <p:nvPr/>
        </p:nvSpPr>
        <p:spPr>
          <a:xfrm>
            <a:off x="112415" y="5044231"/>
            <a:ext cx="2437659" cy="11350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fgeronde rechthoek 16"/>
          <p:cNvSpPr/>
          <p:nvPr/>
        </p:nvSpPr>
        <p:spPr>
          <a:xfrm>
            <a:off x="92374" y="3837777"/>
            <a:ext cx="2437659" cy="11350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Afgeronde rechthoek 17"/>
          <p:cNvSpPr/>
          <p:nvPr/>
        </p:nvSpPr>
        <p:spPr>
          <a:xfrm>
            <a:off x="112415" y="2618456"/>
            <a:ext cx="2437659" cy="11350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Afgeronde rechthoek 18"/>
          <p:cNvSpPr/>
          <p:nvPr/>
        </p:nvSpPr>
        <p:spPr>
          <a:xfrm>
            <a:off x="112415" y="1380819"/>
            <a:ext cx="2437659" cy="11350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20" name="Rechte verbindingslijn met pijl 19"/>
          <p:cNvCxnSpPr/>
          <p:nvPr/>
        </p:nvCxnSpPr>
        <p:spPr>
          <a:xfrm>
            <a:off x="7696200" y="3733800"/>
            <a:ext cx="228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met pijl 20"/>
          <p:cNvCxnSpPr/>
          <p:nvPr/>
        </p:nvCxnSpPr>
        <p:spPr>
          <a:xfrm>
            <a:off x="2667000" y="3766386"/>
            <a:ext cx="228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fgeronde rechthoek 26"/>
          <p:cNvSpPr/>
          <p:nvPr/>
        </p:nvSpPr>
        <p:spPr>
          <a:xfrm>
            <a:off x="6032087" y="2923466"/>
            <a:ext cx="1614488" cy="168584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Rounded Rectangular Callout 68"/>
          <p:cNvSpPr/>
          <p:nvPr/>
        </p:nvSpPr>
        <p:spPr>
          <a:xfrm>
            <a:off x="3684737" y="5883275"/>
            <a:ext cx="1181100" cy="685800"/>
          </a:xfrm>
          <a:prstGeom prst="wedgeRoundRectCallout">
            <a:avLst>
              <a:gd name="adj1" fmla="val 10616"/>
              <a:gd name="adj2" fmla="val -93406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Design and visualize the architecture</a:t>
            </a:r>
          </a:p>
        </p:txBody>
      </p:sp>
      <p:sp>
        <p:nvSpPr>
          <p:cNvPr id="29" name="Rounded Rectangular Callout 68"/>
          <p:cNvSpPr/>
          <p:nvPr/>
        </p:nvSpPr>
        <p:spPr>
          <a:xfrm>
            <a:off x="6111193" y="1536416"/>
            <a:ext cx="1181100" cy="685800"/>
          </a:xfrm>
          <a:prstGeom prst="wedgeRoundRectCallout">
            <a:avLst>
              <a:gd name="adj1" fmla="val 20000"/>
              <a:gd name="adj2" fmla="val 138244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Identify risks</a:t>
            </a:r>
          </a:p>
        </p:txBody>
      </p:sp>
      <p:sp>
        <p:nvSpPr>
          <p:cNvPr id="30" name="Tekstvak 29"/>
          <p:cNvSpPr txBox="1"/>
          <p:nvPr/>
        </p:nvSpPr>
        <p:spPr>
          <a:xfrm>
            <a:off x="6277012" y="2906103"/>
            <a:ext cx="1192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Risk storming</a:t>
            </a:r>
          </a:p>
        </p:txBody>
      </p:sp>
      <p:pic>
        <p:nvPicPr>
          <p:cNvPr id="32" name="Afbeelding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287" y="3235148"/>
            <a:ext cx="1514475" cy="1218361"/>
          </a:xfrm>
          <a:prstGeom prst="rect">
            <a:avLst/>
          </a:prstGeom>
        </p:spPr>
      </p:pic>
      <p:sp>
        <p:nvSpPr>
          <p:cNvPr id="33" name="Rounded Rectangular Callout 68"/>
          <p:cNvSpPr/>
          <p:nvPr/>
        </p:nvSpPr>
        <p:spPr>
          <a:xfrm>
            <a:off x="6548582" y="5396273"/>
            <a:ext cx="2443018" cy="685800"/>
          </a:xfrm>
          <a:prstGeom prst="wedgeRoundRectCallout">
            <a:avLst>
              <a:gd name="adj1" fmla="val 14329"/>
              <a:gd name="adj2" fmla="val -135156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Proof the architecture.</a:t>
            </a:r>
          </a:p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Do the most risky things first.</a:t>
            </a:r>
          </a:p>
        </p:txBody>
      </p:sp>
      <p:pic>
        <p:nvPicPr>
          <p:cNvPr id="34" name="Afbeelding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279" y="5489279"/>
            <a:ext cx="1552303" cy="1138027"/>
          </a:xfrm>
          <a:prstGeom prst="rect">
            <a:avLst/>
          </a:prstGeom>
        </p:spPr>
      </p:pic>
      <p:sp>
        <p:nvSpPr>
          <p:cNvPr id="35" name="Afgeronde rechthoek 34"/>
          <p:cNvSpPr/>
          <p:nvPr/>
        </p:nvSpPr>
        <p:spPr>
          <a:xfrm>
            <a:off x="2971800" y="4627447"/>
            <a:ext cx="2606974" cy="85895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Detailed diagrams: Class diagram, sequence diagram, deployment diagram.</a:t>
            </a:r>
          </a:p>
        </p:txBody>
      </p:sp>
      <p:sp>
        <p:nvSpPr>
          <p:cNvPr id="36" name="Afgeronde rechthoek 35"/>
          <p:cNvSpPr/>
          <p:nvPr/>
        </p:nvSpPr>
        <p:spPr>
          <a:xfrm>
            <a:off x="2971800" y="3560647"/>
            <a:ext cx="2606974" cy="85895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Component diagram: Decompose each container further into a number of distinct components.</a:t>
            </a:r>
          </a:p>
        </p:txBody>
      </p:sp>
      <p:sp>
        <p:nvSpPr>
          <p:cNvPr id="37" name="Afgeronde rechthoek 36"/>
          <p:cNvSpPr/>
          <p:nvPr/>
        </p:nvSpPr>
        <p:spPr>
          <a:xfrm>
            <a:off x="2971800" y="2493847"/>
            <a:ext cx="2606974" cy="85895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Container diagram: Shows the high-level software architecture using containers and technology choices.</a:t>
            </a:r>
          </a:p>
        </p:txBody>
      </p:sp>
      <p:sp>
        <p:nvSpPr>
          <p:cNvPr id="38" name="Afgeronde rechthoek 37"/>
          <p:cNvSpPr/>
          <p:nvPr/>
        </p:nvSpPr>
        <p:spPr>
          <a:xfrm>
            <a:off x="2971800" y="1427047"/>
            <a:ext cx="2606974" cy="85895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Context diagram: Shows the big picture.</a:t>
            </a:r>
          </a:p>
        </p:txBody>
      </p:sp>
      <p:cxnSp>
        <p:nvCxnSpPr>
          <p:cNvPr id="39" name="Rechte verbindingslijn met pijl 38"/>
          <p:cNvCxnSpPr/>
          <p:nvPr/>
        </p:nvCxnSpPr>
        <p:spPr>
          <a:xfrm>
            <a:off x="4114800" y="2286825"/>
            <a:ext cx="0" cy="20702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Rechte verbindingslijn met pijl 39"/>
          <p:cNvCxnSpPr/>
          <p:nvPr/>
        </p:nvCxnSpPr>
        <p:spPr>
          <a:xfrm>
            <a:off x="4114800" y="3353625"/>
            <a:ext cx="0" cy="20702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/>
          <p:nvPr/>
        </p:nvCxnSpPr>
        <p:spPr>
          <a:xfrm>
            <a:off x="4114800" y="4420425"/>
            <a:ext cx="0" cy="207022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/>
          <p:cNvCxnSpPr/>
          <p:nvPr/>
        </p:nvCxnSpPr>
        <p:spPr>
          <a:xfrm>
            <a:off x="5715000" y="3733800"/>
            <a:ext cx="2286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kstvak 54"/>
          <p:cNvSpPr txBox="1"/>
          <p:nvPr/>
        </p:nvSpPr>
        <p:spPr>
          <a:xfrm>
            <a:off x="228600" y="1395463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Functional</a:t>
            </a:r>
          </a:p>
        </p:txBody>
      </p:sp>
      <p:sp>
        <p:nvSpPr>
          <p:cNvPr id="56" name="Tekstvak 55"/>
          <p:cNvSpPr txBox="1"/>
          <p:nvPr/>
        </p:nvSpPr>
        <p:spPr>
          <a:xfrm>
            <a:off x="223040" y="2618456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Qualities</a:t>
            </a:r>
          </a:p>
        </p:txBody>
      </p:sp>
      <p:sp>
        <p:nvSpPr>
          <p:cNvPr id="57" name="Tekstvak 56"/>
          <p:cNvSpPr txBox="1"/>
          <p:nvPr/>
        </p:nvSpPr>
        <p:spPr>
          <a:xfrm>
            <a:off x="135483" y="3856093"/>
            <a:ext cx="1026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sp>
        <p:nvSpPr>
          <p:cNvPr id="58" name="Tekstvak 57"/>
          <p:cNvSpPr txBox="1"/>
          <p:nvPr/>
        </p:nvSpPr>
        <p:spPr>
          <a:xfrm>
            <a:off x="227605" y="5012925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Principles</a:t>
            </a:r>
          </a:p>
        </p:txBody>
      </p:sp>
      <p:sp>
        <p:nvSpPr>
          <p:cNvPr id="59" name="Tekstvak 58"/>
          <p:cNvSpPr txBox="1"/>
          <p:nvPr/>
        </p:nvSpPr>
        <p:spPr>
          <a:xfrm>
            <a:off x="1066800" y="1389383"/>
            <a:ext cx="13740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Use cases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User stories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Scenarios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Business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Acceptance criteria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…</a:t>
            </a:r>
          </a:p>
        </p:txBody>
      </p:sp>
      <p:sp>
        <p:nvSpPr>
          <p:cNvPr id="60" name="Tekstvak 59"/>
          <p:cNvSpPr txBox="1"/>
          <p:nvPr/>
        </p:nvSpPr>
        <p:spPr>
          <a:xfrm>
            <a:off x="1099380" y="2640449"/>
            <a:ext cx="104547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Scalability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Reusability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Modifiability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…</a:t>
            </a:r>
          </a:p>
        </p:txBody>
      </p:sp>
      <p:sp>
        <p:nvSpPr>
          <p:cNvPr id="61" name="Tekstvak 60"/>
          <p:cNvSpPr txBox="1"/>
          <p:nvPr/>
        </p:nvSpPr>
        <p:spPr>
          <a:xfrm>
            <a:off x="1089839" y="3868733"/>
            <a:ext cx="11961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Budget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Deadlines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Enterprise arch.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Experience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…</a:t>
            </a:r>
          </a:p>
        </p:txBody>
      </p:sp>
      <p:sp>
        <p:nvSpPr>
          <p:cNvPr id="62" name="Tekstvak 61"/>
          <p:cNvSpPr txBox="1"/>
          <p:nvPr/>
        </p:nvSpPr>
        <p:spPr>
          <a:xfrm>
            <a:off x="1066800" y="5044231"/>
            <a:ext cx="15247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Keep it Simple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Separation of concern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Loose coupling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Information hiding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Modularity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Flexibility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…</a:t>
            </a:r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613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63BD-1DAC-4695-A1A1-D3AE6D89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(design) principles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EA2559-AB22-468C-B474-A2050CE4D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8FAB6-9149-4897-8B9E-8BF1746AE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14" name="Rectangle 1027">
            <a:extLst>
              <a:ext uri="{FF2B5EF4-FFF2-40B4-BE49-F238E27FC236}">
                <a16:creationId xmlns:a16="http://schemas.microsoft.com/office/drawing/2014/main" id="{1CCFCB67-3F3F-4F11-8647-DABAD8F7613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219201"/>
            <a:ext cx="8229600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Keep it simple</a:t>
            </a:r>
          </a:p>
          <a:p>
            <a:r>
              <a:rPr lang="en-US" sz="2800" dirty="0"/>
              <a:t>Keep it flexible</a:t>
            </a:r>
          </a:p>
          <a:p>
            <a:r>
              <a:rPr lang="en-US" sz="2800" dirty="0"/>
              <a:t>Loose coupling</a:t>
            </a:r>
          </a:p>
          <a:p>
            <a:r>
              <a:rPr lang="en-US" sz="2800" dirty="0"/>
              <a:t>Separation of concern</a:t>
            </a:r>
          </a:p>
          <a:p>
            <a:r>
              <a:rPr lang="en-US" sz="2800" dirty="0"/>
              <a:t>Information hiding</a:t>
            </a:r>
          </a:p>
          <a:p>
            <a:r>
              <a:rPr lang="en-US" sz="2800" dirty="0"/>
              <a:t>Principle of modularity</a:t>
            </a:r>
          </a:p>
          <a:p>
            <a:r>
              <a:rPr lang="en-US" sz="2800" dirty="0"/>
              <a:t>High cohesion, low coupling</a:t>
            </a:r>
          </a:p>
          <a:p>
            <a:r>
              <a:rPr lang="en-US" sz="2800" dirty="0"/>
              <a:t>Open-closed principle</a:t>
            </a:r>
          </a:p>
        </p:txBody>
      </p:sp>
    </p:spTree>
    <p:extLst>
      <p:ext uri="{BB962C8B-B14F-4D97-AF65-F5344CB8AC3E}">
        <p14:creationId xmlns:p14="http://schemas.microsoft.com/office/powerpoint/2010/main" val="2744688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32EE-8CA5-486E-99B0-7963315A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qualities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59AB3-2A1F-4EA1-8CF9-036C6FD5D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Availability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Maintainability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Usability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C0612-34BE-4948-9AE0-E823EC6BE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8EA7D-C9C2-4F3E-B444-77FB97ECC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44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architecture?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4954013" y="1676400"/>
            <a:ext cx="3961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decisions that are hard to change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457200" y="1676400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Shared understanding of the system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2591813" y="4452114"/>
            <a:ext cx="396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important stuff</a:t>
            </a:r>
          </a:p>
        </p:txBody>
      </p:sp>
      <p:sp>
        <p:nvSpPr>
          <p:cNvPr id="9" name="PIJL-RECHTS 8"/>
          <p:cNvSpPr/>
          <p:nvPr/>
        </p:nvSpPr>
        <p:spPr>
          <a:xfrm rot="2967833">
            <a:off x="2057400" y="3124200"/>
            <a:ext cx="1447800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JL-RECHTS 9"/>
          <p:cNvSpPr/>
          <p:nvPr/>
        </p:nvSpPr>
        <p:spPr>
          <a:xfrm rot="7383051">
            <a:off x="5017884" y="3124201"/>
            <a:ext cx="1447800" cy="533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kstvak 10"/>
          <p:cNvSpPr txBox="1"/>
          <p:nvPr/>
        </p:nvSpPr>
        <p:spPr>
          <a:xfrm>
            <a:off x="3454474" y="4953264"/>
            <a:ext cx="3961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Whatever that might be</a:t>
            </a:r>
          </a:p>
        </p:txBody>
      </p:sp>
    </p:spTree>
    <p:extLst>
      <p:ext uri="{BB962C8B-B14F-4D97-AF65-F5344CB8AC3E}">
        <p14:creationId xmlns:p14="http://schemas.microsoft.com/office/powerpoint/2010/main" val="2195315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kinds of architecture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19200"/>
            <a:ext cx="3657600" cy="4906963"/>
          </a:xfrm>
        </p:spPr>
        <p:txBody>
          <a:bodyPr>
            <a:normAutofit/>
          </a:bodyPr>
          <a:lstStyle/>
          <a:p>
            <a:r>
              <a:rPr lang="en-US" dirty="0"/>
              <a:t>Infrastructure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Technical</a:t>
            </a:r>
          </a:p>
          <a:p>
            <a:r>
              <a:rPr lang="en-US" dirty="0"/>
              <a:t>Solution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Hardware</a:t>
            </a:r>
          </a:p>
          <a:p>
            <a:r>
              <a:rPr lang="en-US" dirty="0"/>
              <a:t>Enterprise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jdelijke aanduiding voor inhoud 2"/>
          <p:cNvSpPr txBox="1">
            <a:spLocks/>
          </p:cNvSpPr>
          <p:nvPr/>
        </p:nvSpPr>
        <p:spPr>
          <a:xfrm>
            <a:off x="5029200" y="1219200"/>
            <a:ext cx="3657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Application</a:t>
            </a:r>
          </a:p>
          <a:p>
            <a:r>
              <a:rPr lang="en-US" dirty="0"/>
              <a:t>System</a:t>
            </a:r>
          </a:p>
          <a:p>
            <a:r>
              <a:rPr lang="en-US" dirty="0"/>
              <a:t>Integration</a:t>
            </a:r>
          </a:p>
          <a:p>
            <a:r>
              <a:rPr lang="en-US" dirty="0"/>
              <a:t>IT</a:t>
            </a:r>
          </a:p>
          <a:p>
            <a:r>
              <a:rPr lang="en-US" dirty="0"/>
              <a:t>Database</a:t>
            </a:r>
          </a:p>
          <a:p>
            <a:r>
              <a:rPr lang="en-US" dirty="0"/>
              <a:t>Information</a:t>
            </a:r>
          </a:p>
          <a:p>
            <a:r>
              <a:rPr lang="en-US" dirty="0"/>
              <a:t>Process</a:t>
            </a:r>
          </a:p>
          <a:p>
            <a:r>
              <a:rPr lang="en-US" dirty="0"/>
              <a:t>Business</a:t>
            </a:r>
          </a:p>
          <a:p>
            <a:r>
              <a:rPr lang="en-US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219717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ChangeArrowheads="1"/>
          </p:cNvSpPr>
          <p:nvPr/>
        </p:nvSpPr>
        <p:spPr bwMode="auto">
          <a:xfrm>
            <a:off x="2133600" y="1219200"/>
            <a:ext cx="5181600" cy="5257800"/>
          </a:xfrm>
          <a:prstGeom prst="rect">
            <a:avLst/>
          </a:prstGeom>
          <a:solidFill>
            <a:srgbClr val="CCFFFF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Different kinds of architecture</a:t>
            </a:r>
            <a:endParaRPr lang="en-US" dirty="0"/>
          </a:p>
        </p:txBody>
      </p:sp>
      <p:sp>
        <p:nvSpPr>
          <p:cNvPr id="16390" name="Rectangle 4"/>
          <p:cNvSpPr>
            <a:spLocks noChangeArrowheads="1"/>
          </p:cNvSpPr>
          <p:nvPr/>
        </p:nvSpPr>
        <p:spPr bwMode="auto">
          <a:xfrm>
            <a:off x="2590800" y="2193925"/>
            <a:ext cx="4343400" cy="8382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6391" name="Text Box 5"/>
          <p:cNvSpPr txBox="1">
            <a:spLocks noChangeArrowheads="1"/>
          </p:cNvSpPr>
          <p:nvPr/>
        </p:nvSpPr>
        <p:spPr bwMode="auto">
          <a:xfrm>
            <a:off x="2590800" y="2217738"/>
            <a:ext cx="3810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1600" dirty="0">
                <a:solidFill>
                  <a:srgbClr val="000099"/>
                </a:solidFill>
              </a:rPr>
              <a:t>Business Architecture</a:t>
            </a:r>
          </a:p>
          <a:p>
            <a:pPr>
              <a:spcBef>
                <a:spcPct val="0"/>
              </a:spcBef>
            </a:pPr>
            <a:r>
              <a:rPr lang="nl-NL" sz="1400" dirty="0">
                <a:solidFill>
                  <a:srgbClr val="000099"/>
                </a:solidFill>
              </a:rPr>
              <a:t>Define the processes, strategies and goals of the </a:t>
            </a:r>
            <a:r>
              <a:rPr lang="nl-NL" sz="1400" b="0" dirty="0">
                <a:solidFill>
                  <a:srgbClr val="000099"/>
                </a:solidFill>
              </a:rPr>
              <a:t> business. </a:t>
            </a:r>
            <a:endParaRPr lang="en-US" sz="1400" b="0" dirty="0">
              <a:solidFill>
                <a:srgbClr val="000099"/>
              </a:solidFill>
            </a:endParaRPr>
          </a:p>
        </p:txBody>
      </p:sp>
      <p:sp>
        <p:nvSpPr>
          <p:cNvPr id="16392" name="Rectangle 6"/>
          <p:cNvSpPr>
            <a:spLocks noChangeArrowheads="1"/>
          </p:cNvSpPr>
          <p:nvPr/>
        </p:nvSpPr>
        <p:spPr bwMode="auto">
          <a:xfrm>
            <a:off x="2590800" y="3260725"/>
            <a:ext cx="4343400" cy="8382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6393" name="Text Box 7"/>
          <p:cNvSpPr txBox="1">
            <a:spLocks noChangeArrowheads="1"/>
          </p:cNvSpPr>
          <p:nvPr/>
        </p:nvSpPr>
        <p:spPr bwMode="auto">
          <a:xfrm>
            <a:off x="2667000" y="3284538"/>
            <a:ext cx="38862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dirty="0">
                <a:solidFill>
                  <a:srgbClr val="000099"/>
                </a:solidFill>
              </a:rPr>
              <a:t>Information Architecture</a:t>
            </a:r>
          </a:p>
          <a:p>
            <a:pPr>
              <a:spcBef>
                <a:spcPct val="0"/>
              </a:spcBef>
            </a:pPr>
            <a:r>
              <a:rPr lang="nl-NL" sz="1400" dirty="0">
                <a:solidFill>
                  <a:srgbClr val="000099"/>
                </a:solidFill>
              </a:rPr>
              <a:t>Define the information and services needed to support the business</a:t>
            </a:r>
          </a:p>
        </p:txBody>
      </p:sp>
      <p:sp>
        <p:nvSpPr>
          <p:cNvPr id="16394" name="Rectangle 8"/>
          <p:cNvSpPr>
            <a:spLocks noChangeArrowheads="1"/>
          </p:cNvSpPr>
          <p:nvPr/>
        </p:nvSpPr>
        <p:spPr bwMode="auto">
          <a:xfrm>
            <a:off x="2590800" y="4335463"/>
            <a:ext cx="4343400" cy="8382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6395" name="Text Box 9"/>
          <p:cNvSpPr txBox="1">
            <a:spLocks noChangeArrowheads="1"/>
          </p:cNvSpPr>
          <p:nvPr/>
        </p:nvSpPr>
        <p:spPr bwMode="auto">
          <a:xfrm>
            <a:off x="2625969" y="4359275"/>
            <a:ext cx="3810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dirty="0">
                <a:solidFill>
                  <a:srgbClr val="000099"/>
                </a:solidFill>
              </a:rPr>
              <a:t>Application Architecture</a:t>
            </a:r>
          </a:p>
          <a:p>
            <a:pPr>
              <a:spcBef>
                <a:spcPct val="0"/>
              </a:spcBef>
            </a:pPr>
            <a:r>
              <a:rPr lang="nl-NL" sz="1400" dirty="0">
                <a:solidFill>
                  <a:srgbClr val="000099"/>
                </a:solidFill>
              </a:rPr>
              <a:t>Define  the structure and dynamics of </a:t>
            </a:r>
            <a:r>
              <a:rPr lang="nl-NL" sz="1400" b="0" dirty="0">
                <a:solidFill>
                  <a:srgbClr val="000099"/>
                </a:solidFill>
              </a:rPr>
              <a:t>software applications. </a:t>
            </a:r>
            <a:endParaRPr lang="en-US" sz="1400" b="0" dirty="0">
              <a:solidFill>
                <a:srgbClr val="000099"/>
              </a:solidFill>
            </a:endParaRPr>
          </a:p>
        </p:txBody>
      </p:sp>
      <p:sp>
        <p:nvSpPr>
          <p:cNvPr id="16396" name="Rectangle 10"/>
          <p:cNvSpPr>
            <a:spLocks noChangeArrowheads="1"/>
          </p:cNvSpPr>
          <p:nvPr/>
        </p:nvSpPr>
        <p:spPr bwMode="auto">
          <a:xfrm>
            <a:off x="2590800" y="5410200"/>
            <a:ext cx="4343400" cy="8382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6397" name="Text Box 11"/>
          <p:cNvSpPr txBox="1">
            <a:spLocks noChangeArrowheads="1"/>
          </p:cNvSpPr>
          <p:nvPr/>
        </p:nvSpPr>
        <p:spPr bwMode="auto">
          <a:xfrm>
            <a:off x="2625969" y="5434014"/>
            <a:ext cx="4038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dirty="0">
                <a:solidFill>
                  <a:srgbClr val="000099"/>
                </a:solidFill>
              </a:rPr>
              <a:t>Infrastructure Architecture</a:t>
            </a:r>
          </a:p>
          <a:p>
            <a:pPr>
              <a:spcBef>
                <a:spcPct val="0"/>
              </a:spcBef>
            </a:pPr>
            <a:r>
              <a:rPr lang="nl-NL" sz="1400" dirty="0">
                <a:solidFill>
                  <a:srgbClr val="000099"/>
                </a:solidFill>
              </a:rPr>
              <a:t>Define the </a:t>
            </a:r>
            <a:r>
              <a:rPr lang="nl-NL" sz="1400" b="0" dirty="0">
                <a:solidFill>
                  <a:srgbClr val="000099"/>
                </a:solidFill>
              </a:rPr>
              <a:t>hardware and software infrastructure</a:t>
            </a:r>
            <a:endParaRPr lang="en-US" sz="1400" b="0" dirty="0">
              <a:solidFill>
                <a:srgbClr val="000099"/>
              </a:solidFill>
            </a:endParaRPr>
          </a:p>
        </p:txBody>
      </p:sp>
      <p:sp>
        <p:nvSpPr>
          <p:cNvPr id="16398" name="Text Box 12"/>
          <p:cNvSpPr txBox="1">
            <a:spLocks noChangeArrowheads="1"/>
          </p:cNvSpPr>
          <p:nvPr/>
        </p:nvSpPr>
        <p:spPr bwMode="auto">
          <a:xfrm>
            <a:off x="2286000" y="1295400"/>
            <a:ext cx="48768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1600" dirty="0">
                <a:solidFill>
                  <a:srgbClr val="000099"/>
                </a:solidFill>
              </a:rPr>
              <a:t>Enterprise Architecture</a:t>
            </a:r>
          </a:p>
          <a:p>
            <a:pPr algn="l" eaLnBrk="1" hangingPunct="1">
              <a:spcBef>
                <a:spcPct val="0"/>
              </a:spcBef>
            </a:pPr>
            <a:r>
              <a:rPr lang="nl-NL" sz="1400" b="0" dirty="0">
                <a:solidFill>
                  <a:srgbClr val="000099"/>
                </a:solidFill>
              </a:rPr>
              <a:t>Define enterprise wide aspects like people, processes, applications, infrastructure, etz.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3" name="Rechteraccolade 2"/>
          <p:cNvSpPr/>
          <p:nvPr/>
        </p:nvSpPr>
        <p:spPr>
          <a:xfrm>
            <a:off x="7205650" y="4262220"/>
            <a:ext cx="457200" cy="160518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kstvak 3"/>
          <p:cNvSpPr txBox="1"/>
          <p:nvPr/>
        </p:nvSpPr>
        <p:spPr>
          <a:xfrm>
            <a:off x="7696200" y="4876800"/>
            <a:ext cx="1345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Software</a:t>
            </a:r>
          </a:p>
          <a:p>
            <a:r>
              <a:rPr lang="en-US" i="1" dirty="0">
                <a:solidFill>
                  <a:srgbClr val="FF000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07660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City planning</a:t>
            </a:r>
            <a:endParaRPr lang="en-US" dirty="0"/>
          </a:p>
        </p:txBody>
      </p:sp>
      <p:pic>
        <p:nvPicPr>
          <p:cNvPr id="17413" name="Picture 3" descr="Kar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5047" y="1676400"/>
            <a:ext cx="370742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AutoShape 4"/>
          <p:cNvSpPr>
            <a:spLocks noChangeArrowheads="1"/>
          </p:cNvSpPr>
          <p:nvPr/>
        </p:nvSpPr>
        <p:spPr bwMode="auto">
          <a:xfrm>
            <a:off x="5890846" y="1676400"/>
            <a:ext cx="2895600" cy="762000"/>
          </a:xfrm>
          <a:prstGeom prst="wedgeRoundRectCallout">
            <a:avLst>
              <a:gd name="adj1" fmla="val -76810"/>
              <a:gd name="adj2" fmla="val 63333"/>
              <a:gd name="adj3" fmla="val 16667"/>
            </a:avLst>
          </a:prstGeom>
          <a:solidFill>
            <a:srgbClr val="FFCC99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Business Architecture :</a:t>
            </a:r>
          </a:p>
          <a:p>
            <a:pPr algn="l" eaLnBrk="1" hangingPunct="1"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Goals of the city and the processes in a city</a:t>
            </a:r>
            <a:endParaRPr lang="en-US" sz="1400" b="1" dirty="0">
              <a:solidFill>
                <a:srgbClr val="000099"/>
              </a:solidFill>
            </a:endParaRPr>
          </a:p>
        </p:txBody>
      </p:sp>
      <p:sp>
        <p:nvSpPr>
          <p:cNvPr id="17415" name="AutoShape 5"/>
          <p:cNvSpPr>
            <a:spLocks noChangeArrowheads="1"/>
          </p:cNvSpPr>
          <p:nvPr/>
        </p:nvSpPr>
        <p:spPr bwMode="auto">
          <a:xfrm>
            <a:off x="5967046" y="2552700"/>
            <a:ext cx="2895600" cy="952500"/>
          </a:xfrm>
          <a:prstGeom prst="wedgeRoundRectCallout">
            <a:avLst>
              <a:gd name="adj1" fmla="val -80426"/>
              <a:gd name="adj2" fmla="val 49639"/>
              <a:gd name="adj3" fmla="val 16667"/>
            </a:avLst>
          </a:prstGeom>
          <a:solidFill>
            <a:srgbClr val="FFCC99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algn="l" eaLnBrk="1" hangingPunct="1"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Information Architecture:</a:t>
            </a:r>
          </a:p>
          <a:p>
            <a:pPr algn="l" eaLnBrk="1" hangingPunct="1"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healthcare, education, water, electricity, transport, …</a:t>
            </a:r>
            <a:endParaRPr lang="en-US" sz="1400" b="1" dirty="0">
              <a:solidFill>
                <a:srgbClr val="000099"/>
              </a:solidFill>
            </a:endParaRPr>
          </a:p>
        </p:txBody>
      </p:sp>
      <p:sp>
        <p:nvSpPr>
          <p:cNvPr id="17416" name="AutoShape 6"/>
          <p:cNvSpPr>
            <a:spLocks noChangeArrowheads="1"/>
          </p:cNvSpPr>
          <p:nvPr/>
        </p:nvSpPr>
        <p:spPr bwMode="auto">
          <a:xfrm>
            <a:off x="5967046" y="3543300"/>
            <a:ext cx="2895600" cy="952500"/>
          </a:xfrm>
          <a:prstGeom prst="wedgeRoundRectCallout">
            <a:avLst>
              <a:gd name="adj1" fmla="val -80426"/>
              <a:gd name="adj2" fmla="val 49639"/>
              <a:gd name="adj3" fmla="val 16667"/>
            </a:avLst>
          </a:prstGeom>
          <a:solidFill>
            <a:srgbClr val="FFCC99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Application Architecture :</a:t>
            </a:r>
          </a:p>
          <a:p>
            <a:pPr algn="l" eaLnBrk="1" hangingPunct="1"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hospital, police, library, schools, …</a:t>
            </a:r>
            <a:endParaRPr lang="en-US" sz="1400" b="1" dirty="0">
              <a:solidFill>
                <a:srgbClr val="000099"/>
              </a:solidFill>
            </a:endParaRPr>
          </a:p>
        </p:txBody>
      </p:sp>
      <p:sp>
        <p:nvSpPr>
          <p:cNvPr id="17417" name="AutoShape 7"/>
          <p:cNvSpPr>
            <a:spLocks noChangeArrowheads="1"/>
          </p:cNvSpPr>
          <p:nvPr/>
        </p:nvSpPr>
        <p:spPr bwMode="auto">
          <a:xfrm>
            <a:off x="5967046" y="4686300"/>
            <a:ext cx="2895600" cy="876300"/>
          </a:xfrm>
          <a:prstGeom prst="wedgeRoundRectCallout">
            <a:avLst>
              <a:gd name="adj1" fmla="val -80426"/>
              <a:gd name="adj2" fmla="val 49639"/>
              <a:gd name="adj3" fmla="val 16667"/>
            </a:avLst>
          </a:prstGeom>
          <a:solidFill>
            <a:srgbClr val="FFCC99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Infrastructure Architecture :</a:t>
            </a:r>
          </a:p>
          <a:p>
            <a:pPr algn="l" eaLnBrk="1" hangingPunct="1"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roads, railroads, harbour, airport, …</a:t>
            </a:r>
            <a:endParaRPr lang="en-US" sz="1400" b="1" dirty="0">
              <a:solidFill>
                <a:srgbClr val="000099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0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House planning</a:t>
            </a:r>
            <a:endParaRPr lang="en-US" dirty="0"/>
          </a:p>
        </p:txBody>
      </p:sp>
      <p:pic>
        <p:nvPicPr>
          <p:cNvPr id="18437" name="Picture 3" descr="houseplan 1st floor.jpg (27079 bytes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0262" y="1536700"/>
            <a:ext cx="4648200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6019800" y="1447800"/>
            <a:ext cx="2895600" cy="952500"/>
          </a:xfrm>
          <a:prstGeom prst="wedgeRoundRectCallout">
            <a:avLst>
              <a:gd name="adj1" fmla="val -80426"/>
              <a:gd name="adj2" fmla="val 49639"/>
              <a:gd name="adj3" fmla="val 16667"/>
            </a:avLst>
          </a:prstGeom>
          <a:solidFill>
            <a:srgbClr val="FFCC99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 algn="l" eaLnBrk="1" hangingPunct="1"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Information Architecture:</a:t>
            </a:r>
          </a:p>
          <a:p>
            <a:pPr algn="l" eaLnBrk="1" hangingPunct="1"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water, electricity, heating, …</a:t>
            </a:r>
            <a:endParaRPr lang="en-US" sz="1400" b="1" dirty="0">
              <a:solidFill>
                <a:srgbClr val="000099"/>
              </a:solidFill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6019800" y="2667000"/>
            <a:ext cx="2895600" cy="952500"/>
          </a:xfrm>
          <a:prstGeom prst="wedgeRoundRectCallout">
            <a:avLst>
              <a:gd name="adj1" fmla="val -80426"/>
              <a:gd name="adj2" fmla="val 49639"/>
              <a:gd name="adj3" fmla="val 16667"/>
            </a:avLst>
          </a:prstGeom>
          <a:solidFill>
            <a:srgbClr val="FFCC99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Application Architecture :</a:t>
            </a:r>
          </a:p>
          <a:p>
            <a:pPr algn="l" eaLnBrk="1" hangingPunct="1"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Living room, bedrooms, kitchen, …</a:t>
            </a:r>
            <a:endParaRPr lang="en-US" sz="1400" b="1" dirty="0">
              <a:solidFill>
                <a:srgbClr val="000099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943600" y="3810000"/>
            <a:ext cx="2895600" cy="876300"/>
          </a:xfrm>
          <a:prstGeom prst="wedgeRoundRectCallout">
            <a:avLst>
              <a:gd name="adj1" fmla="val -80426"/>
              <a:gd name="adj2" fmla="val 49639"/>
              <a:gd name="adj3" fmla="val 16667"/>
            </a:avLst>
          </a:prstGeom>
          <a:solidFill>
            <a:srgbClr val="FFCC99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Infrastructure Architecture :</a:t>
            </a:r>
          </a:p>
          <a:p>
            <a:pPr algn="l" eaLnBrk="1" hangingPunct="1">
              <a:spcBef>
                <a:spcPct val="0"/>
              </a:spcBef>
            </a:pPr>
            <a:r>
              <a:rPr lang="nl-NL" sz="1400" b="1" dirty="0">
                <a:solidFill>
                  <a:srgbClr val="000099"/>
                </a:solidFill>
              </a:rPr>
              <a:t>Electrical wires, water pipes, driveway,…</a:t>
            </a:r>
            <a:endParaRPr lang="en-US" sz="14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801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Warship Vasa</a:t>
            </a:r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sz="2400" dirty="0"/>
              <a:t>Customer</a:t>
            </a:r>
          </a:p>
          <a:p>
            <a:pPr lvl="1"/>
            <a:r>
              <a:rPr lang="en-US" sz="2400" dirty="0"/>
              <a:t>King of Sweden</a:t>
            </a:r>
          </a:p>
          <a:p>
            <a:pPr lvl="2"/>
            <a:r>
              <a:rPr lang="en-US" dirty="0"/>
              <a:t>Gustav II Adolf </a:t>
            </a:r>
          </a:p>
          <a:p>
            <a:r>
              <a:rPr lang="en-US" sz="2400" dirty="0"/>
              <a:t>Requirements:</a:t>
            </a:r>
          </a:p>
          <a:p>
            <a:pPr lvl="1"/>
            <a:r>
              <a:rPr lang="nl-NL" sz="2400" dirty="0"/>
              <a:t>70 m long</a:t>
            </a:r>
          </a:p>
          <a:p>
            <a:pPr lvl="1"/>
            <a:r>
              <a:rPr lang="nl-NL" sz="2400" dirty="0"/>
              <a:t>300 soldiers</a:t>
            </a:r>
          </a:p>
          <a:p>
            <a:pPr lvl="1"/>
            <a:r>
              <a:rPr lang="nl-NL" sz="2400" dirty="0"/>
              <a:t>64 guns</a:t>
            </a:r>
          </a:p>
          <a:p>
            <a:pPr lvl="1"/>
            <a:r>
              <a:rPr lang="nl-NL" sz="2400" dirty="0"/>
              <a:t>2 decks</a:t>
            </a:r>
          </a:p>
          <a:p>
            <a:r>
              <a:rPr lang="nl-NL" sz="2400" dirty="0"/>
              <a:t>Architect</a:t>
            </a:r>
          </a:p>
          <a:p>
            <a:pPr lvl="1"/>
            <a:r>
              <a:rPr lang="nl-NL" sz="2400" dirty="0"/>
              <a:t>Hendrik Hybertson</a:t>
            </a:r>
          </a:p>
          <a:p>
            <a:pPr lvl="1"/>
            <a:endParaRPr lang="en-GB" dirty="0"/>
          </a:p>
          <a:p>
            <a:endParaRPr lang="en-US" sz="1800" dirty="0"/>
          </a:p>
        </p:txBody>
      </p:sp>
      <p:pic>
        <p:nvPicPr>
          <p:cNvPr id="1536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45723" y="1171575"/>
            <a:ext cx="3481754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41909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91508" y="6553200"/>
            <a:ext cx="4360985" cy="254000"/>
          </a:xfrm>
          <a:prstGeom prst="rect">
            <a:avLst/>
          </a:prstGeom>
          <a:noFill/>
        </p:spPr>
        <p:txBody>
          <a:bodyPr/>
          <a:lstStyle/>
          <a:p>
            <a:r>
              <a:rPr lang="nl-NL"/>
              <a:t>© 2018 ICT Intelligence</a:t>
            </a:r>
          </a:p>
        </p:txBody>
      </p:sp>
      <p:sp>
        <p:nvSpPr>
          <p:cNvPr id="1638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93723" y="6629400"/>
            <a:ext cx="609600" cy="177800"/>
          </a:xfrm>
          <a:prstGeom prst="rect">
            <a:avLst/>
          </a:prstGeom>
          <a:noFill/>
        </p:spPr>
        <p:txBody>
          <a:bodyPr/>
          <a:lstStyle/>
          <a:p>
            <a:fld id="{FFC1CB60-E334-48E7-BE1F-059B29FAAE4D}" type="slidenum">
              <a:rPr lang="nl-NL" smtClean="0"/>
              <a:pPr/>
              <a:t>17</a:t>
            </a:fld>
            <a:endParaRPr lang="nl-NL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229600" cy="838200"/>
          </a:xfrm>
        </p:spPr>
        <p:txBody>
          <a:bodyPr/>
          <a:lstStyle/>
          <a:p>
            <a:r>
              <a:rPr lang="en-US" dirty="0"/>
              <a:t>Software architecture is hard!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Complexity</a:t>
            </a:r>
          </a:p>
          <a:p>
            <a:pPr lvl="1"/>
            <a:r>
              <a:rPr lang="en-US" dirty="0"/>
              <a:t>No physical limitations</a:t>
            </a:r>
          </a:p>
          <a:p>
            <a:pPr lvl="1"/>
            <a:r>
              <a:rPr lang="en-US" dirty="0"/>
              <a:t>Huge state-space</a:t>
            </a:r>
          </a:p>
          <a:p>
            <a:r>
              <a:rPr lang="en-US" sz="2800" dirty="0"/>
              <a:t>Constant change of</a:t>
            </a:r>
          </a:p>
          <a:p>
            <a:pPr lvl="1"/>
            <a:r>
              <a:rPr lang="en-US" dirty="0"/>
              <a:t>Business</a:t>
            </a:r>
          </a:p>
          <a:p>
            <a:pPr lvl="1"/>
            <a:r>
              <a:rPr lang="en-US" dirty="0"/>
              <a:t>Technology</a:t>
            </a:r>
          </a:p>
          <a:p>
            <a:r>
              <a:rPr lang="en-US" sz="2800" dirty="0"/>
              <a:t>The architecture is never ideal</a:t>
            </a:r>
          </a:p>
          <a:p>
            <a:endParaRPr lang="en-US" sz="2800" dirty="0"/>
          </a:p>
        </p:txBody>
      </p:sp>
      <p:sp>
        <p:nvSpPr>
          <p:cNvPr id="2" name="Tekstvak 1"/>
          <p:cNvSpPr txBox="1"/>
          <p:nvPr/>
        </p:nvSpPr>
        <p:spPr>
          <a:xfrm>
            <a:off x="1238317" y="5926108"/>
            <a:ext cx="697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The work of an architect: Make non-optimal decisions in the dark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2373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/>
              <a:t>Defining the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4724400" cy="4906963"/>
          </a:xfrm>
        </p:spPr>
        <p:txBody>
          <a:bodyPr>
            <a:normAutofit fontScale="55000" lnSpcReduction="20000"/>
          </a:bodyPr>
          <a:lstStyle/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components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component interfaces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platform and language(s)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architectuur styles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architectuur patterns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layers and packages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presentation architecture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persistency architecture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security architecture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transaction architecture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distribution architecture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integration architecture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the deployment architecture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the clustering architecture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the hardware</a:t>
            </a:r>
          </a:p>
          <a:p>
            <a:pPr>
              <a:buClr>
                <a:schemeClr val="tx2"/>
              </a:buClr>
              <a:buFontTx/>
              <a:buChar char="•"/>
            </a:pPr>
            <a:r>
              <a:rPr lang="nl-NL" dirty="0">
                <a:latin typeface="Verdana" pitchFamily="34" charset="0"/>
              </a:rPr>
              <a:t>Define tools to use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371600"/>
            <a:ext cx="45720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Decide on solutions for</a:t>
            </a:r>
          </a:p>
          <a:p>
            <a:pPr marL="952500" lvl="1" indent="-284163">
              <a:spcBef>
                <a:spcPct val="20000"/>
              </a:spcBef>
              <a:buFont typeface="Wingdings" pitchFamily="2" charset="2"/>
              <a:buChar char="§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Logging</a:t>
            </a:r>
          </a:p>
          <a:p>
            <a:pPr marL="952500" lvl="1" indent="-284163">
              <a:spcBef>
                <a:spcPct val="20000"/>
              </a:spcBef>
              <a:buFont typeface="Wingdings" pitchFamily="2" charset="2"/>
              <a:buChar char="§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Error management</a:t>
            </a:r>
          </a:p>
          <a:p>
            <a:pPr marL="1371600" lvl="2" indent="-228600">
              <a:spcBef>
                <a:spcPct val="20000"/>
              </a:spcBef>
              <a:buFontTx/>
              <a:buChar char="-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Error detection</a:t>
            </a:r>
          </a:p>
          <a:p>
            <a:pPr marL="1371600" lvl="2" indent="-228600">
              <a:spcBef>
                <a:spcPct val="20000"/>
              </a:spcBef>
              <a:buFontTx/>
              <a:buChar char="-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Error reporting</a:t>
            </a:r>
          </a:p>
          <a:p>
            <a:pPr marL="1371600" lvl="2" indent="-228600">
              <a:spcBef>
                <a:spcPct val="20000"/>
              </a:spcBef>
              <a:buFontTx/>
              <a:buChar char="-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Fault tolerance</a:t>
            </a:r>
          </a:p>
          <a:p>
            <a:pPr marL="952500" lvl="1" indent="-284163">
              <a:spcBef>
                <a:spcPct val="20000"/>
              </a:spcBef>
              <a:buFont typeface="Wingdings" pitchFamily="2" charset="2"/>
              <a:buChar char="§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Event management</a:t>
            </a:r>
          </a:p>
          <a:p>
            <a:pPr marL="952500" lvl="1" indent="-284163">
              <a:spcBef>
                <a:spcPct val="20000"/>
              </a:spcBef>
              <a:buFont typeface="Wingdings" pitchFamily="2" charset="2"/>
              <a:buChar char="§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File handling</a:t>
            </a:r>
          </a:p>
          <a:p>
            <a:pPr marL="952500" lvl="1" indent="-284163">
              <a:spcBef>
                <a:spcPct val="20000"/>
              </a:spcBef>
              <a:buFont typeface="Wingdings" pitchFamily="2" charset="2"/>
              <a:buChar char="§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Printing</a:t>
            </a:r>
          </a:p>
          <a:p>
            <a:pPr marL="952500" lvl="1" indent="-284163">
              <a:spcBef>
                <a:spcPct val="20000"/>
              </a:spcBef>
              <a:buFont typeface="Wingdings" pitchFamily="2" charset="2"/>
              <a:buChar char="§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Reporting</a:t>
            </a:r>
          </a:p>
          <a:p>
            <a:pPr marL="952500" lvl="1" indent="-284163">
              <a:spcBef>
                <a:spcPct val="20000"/>
              </a:spcBef>
              <a:buFont typeface="Wingdings" pitchFamily="2" charset="2"/>
              <a:buChar char="§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Resource management</a:t>
            </a:r>
          </a:p>
          <a:p>
            <a:pPr marL="952500" lvl="1" indent="-284163">
              <a:spcBef>
                <a:spcPct val="20000"/>
              </a:spcBef>
              <a:buFont typeface="Wingdings" pitchFamily="2" charset="2"/>
              <a:buChar char="§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Internationalization</a:t>
            </a:r>
          </a:p>
          <a:p>
            <a:pPr marL="952500" lvl="1" indent="-284163">
              <a:spcBef>
                <a:spcPct val="20000"/>
              </a:spcBef>
              <a:buFont typeface="Wingdings" pitchFamily="2" charset="2"/>
              <a:buChar char="§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Licence management</a:t>
            </a:r>
          </a:p>
          <a:p>
            <a:pPr marL="952500" lvl="1" indent="-284163">
              <a:spcBef>
                <a:spcPct val="20000"/>
              </a:spcBef>
              <a:buFont typeface="Wingdings" pitchFamily="2" charset="2"/>
              <a:buChar char="§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Debugging</a:t>
            </a:r>
          </a:p>
          <a:p>
            <a:pPr marL="952500" lvl="1" indent="-284163">
              <a:spcBef>
                <a:spcPct val="20000"/>
              </a:spcBef>
              <a:buFont typeface="Wingdings" pitchFamily="2" charset="2"/>
              <a:buChar char="§"/>
            </a:pPr>
            <a:r>
              <a:rPr lang="nl-NL" sz="1600" dirty="0">
                <a:solidFill>
                  <a:schemeClr val="accent1">
                    <a:lumMod val="50000"/>
                  </a:schemeClr>
                </a:solidFill>
                <a:latin typeface="Verdana" pitchFamily="34" charset="0"/>
              </a:rPr>
              <a:t>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060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A18F-5D06-4B33-A1CF-3B8F4E56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F142-7391-491E-925D-B9819D5E6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4114800" cy="4906963"/>
          </a:xfrm>
        </p:spPr>
        <p:txBody>
          <a:bodyPr/>
          <a:lstStyle/>
          <a:p>
            <a:r>
              <a:rPr lang="en-US" dirty="0"/>
              <a:t>Software architecture is based on architecture styles, principles and patterns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AD7B9-7207-4650-9700-C5E66694F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C5877-8005-4F27-8254-37760592D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1895A0-E52C-4D89-95A4-2C1A9F8135C3}"/>
              </a:ext>
            </a:extLst>
          </p:cNvPr>
          <p:cNvSpPr txBox="1">
            <a:spLocks/>
          </p:cNvSpPr>
          <p:nvPr/>
        </p:nvSpPr>
        <p:spPr>
          <a:xfrm>
            <a:off x="4876800" y="1219200"/>
            <a:ext cx="41148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human physiology has the same structure as the structure of the Veda and Vedic literature who are expressions of the structure of pure consciousness.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1089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AFE3-DC2D-48BE-81B4-908091099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590 Software Architecture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0429-B9BE-40B4-A7EE-6DBAEBFA6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styles</a:t>
            </a:r>
          </a:p>
          <a:p>
            <a:r>
              <a:rPr lang="en-US" dirty="0"/>
              <a:t>Architecture patterns</a:t>
            </a:r>
          </a:p>
          <a:p>
            <a:r>
              <a:rPr lang="en-US" dirty="0"/>
              <a:t>Architecture principles and best practices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B8B5D-4898-411F-BF76-4A45244E08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0FE429-6D25-44B8-A027-D2A5CB1D7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8E694E-EEB6-478E-A5B3-2D661C914BD8}"/>
              </a:ext>
            </a:extLst>
          </p:cNvPr>
          <p:cNvGrpSpPr/>
          <p:nvPr/>
        </p:nvGrpSpPr>
        <p:grpSpPr>
          <a:xfrm>
            <a:off x="685800" y="3857475"/>
            <a:ext cx="1563798" cy="2009925"/>
            <a:chOff x="4800600" y="2895600"/>
            <a:chExt cx="3733800" cy="3621717"/>
          </a:xfrm>
        </p:grpSpPr>
        <p:sp>
          <p:nvSpPr>
            <p:cNvPr id="7" name="AutoShape 16">
              <a:extLst>
                <a:ext uri="{FF2B5EF4-FFF2-40B4-BE49-F238E27FC236}">
                  <a16:creationId xmlns:a16="http://schemas.microsoft.com/office/drawing/2014/main" id="{60BCF463-D291-464C-9CF4-63C86271E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2895600"/>
              <a:ext cx="3733800" cy="2448554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 sz="1600" b="1" dirty="0"/>
            </a:p>
          </p:txBody>
        </p:sp>
        <p:sp>
          <p:nvSpPr>
            <p:cNvPr id="8" name="AutoShape 17">
              <a:extLst>
                <a:ext uri="{FF2B5EF4-FFF2-40B4-BE49-F238E27FC236}">
                  <a16:creationId xmlns:a16="http://schemas.microsoft.com/office/drawing/2014/main" id="{0521ACF4-8EA0-4843-A135-380F79418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801354"/>
              <a:ext cx="1224158" cy="715963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algn="ctr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200" b="1" dirty="0">
                  <a:solidFill>
                    <a:srgbClr val="000099"/>
                  </a:solidFill>
                </a:rPr>
                <a:t>DB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1EEAB26-A0CB-48E2-99F8-ADF6ACC1FDFF}"/>
                </a:ext>
              </a:extLst>
            </p:cNvPr>
            <p:cNvCxnSpPr/>
            <p:nvPr/>
          </p:nvCxnSpPr>
          <p:spPr>
            <a:xfrm>
              <a:off x="6708079" y="5344154"/>
              <a:ext cx="0" cy="457200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CEDA669-86D1-49A2-BF26-BB12B2046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697" y="3226917"/>
              <a:ext cx="3015606" cy="1862137"/>
            </a:xfrm>
            <a:prstGeom prst="rect">
              <a:avLst/>
            </a:prstGeom>
          </p:spPr>
        </p:pic>
      </p:grpSp>
      <p:sp>
        <p:nvSpPr>
          <p:cNvPr id="11" name="AutoShape 106">
            <a:extLst>
              <a:ext uri="{FF2B5EF4-FFF2-40B4-BE49-F238E27FC236}">
                <a16:creationId xmlns:a16="http://schemas.microsoft.com/office/drawing/2014/main" id="{B03E2B21-F34D-40A5-888E-DFD737DF7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411" y="4696347"/>
            <a:ext cx="462539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2" name="AutoShape 107">
            <a:extLst>
              <a:ext uri="{FF2B5EF4-FFF2-40B4-BE49-F238E27FC236}">
                <a16:creationId xmlns:a16="http://schemas.microsoft.com/office/drawing/2014/main" id="{62A24C34-97D0-4486-8CC3-71C419EC7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433" y="5018255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13" name="Line 108">
            <a:extLst>
              <a:ext uri="{FF2B5EF4-FFF2-40B4-BE49-F238E27FC236}">
                <a16:creationId xmlns:a16="http://schemas.microsoft.com/office/drawing/2014/main" id="{6BE1F2DB-AA17-4988-A987-8E1B9FE767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79675" y="4352606"/>
            <a:ext cx="0" cy="124408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09">
            <a:extLst>
              <a:ext uri="{FF2B5EF4-FFF2-40B4-BE49-F238E27FC236}">
                <a16:creationId xmlns:a16="http://schemas.microsoft.com/office/drawing/2014/main" id="{8197DA08-F58C-47DD-8324-C38CF22D51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87715" y="4352606"/>
            <a:ext cx="0" cy="124408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110">
            <a:extLst>
              <a:ext uri="{FF2B5EF4-FFF2-40B4-BE49-F238E27FC236}">
                <a16:creationId xmlns:a16="http://schemas.microsoft.com/office/drawing/2014/main" id="{6E611F39-ECCB-4292-BC2D-82D59ECD37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14721" y="4596821"/>
            <a:ext cx="0" cy="9952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112">
            <a:extLst>
              <a:ext uri="{FF2B5EF4-FFF2-40B4-BE49-F238E27FC236}">
                <a16:creationId xmlns:a16="http://schemas.microsoft.com/office/drawing/2014/main" id="{1EE48F57-084F-42D8-BCD3-6E5B8E15D2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9474" y="4596821"/>
            <a:ext cx="0" cy="9952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14">
            <a:extLst>
              <a:ext uri="{FF2B5EF4-FFF2-40B4-BE49-F238E27FC236}">
                <a16:creationId xmlns:a16="http://schemas.microsoft.com/office/drawing/2014/main" id="{F08DF116-3045-4B4A-97D6-985D6BE0BA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89040" y="4596821"/>
            <a:ext cx="0" cy="9952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17">
            <a:extLst>
              <a:ext uri="{FF2B5EF4-FFF2-40B4-BE49-F238E27FC236}">
                <a16:creationId xmlns:a16="http://schemas.microsoft.com/office/drawing/2014/main" id="{19662F01-AF35-4CAD-9B69-FDBDA6C7F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475" y="4696347"/>
            <a:ext cx="462539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9" name="AutoShape 118">
            <a:extLst>
              <a:ext uri="{FF2B5EF4-FFF2-40B4-BE49-F238E27FC236}">
                <a16:creationId xmlns:a16="http://schemas.microsoft.com/office/drawing/2014/main" id="{F80D7937-AE11-49F4-B2E3-65177F862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217" y="5020003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20" name="AutoShape 119">
            <a:extLst>
              <a:ext uri="{FF2B5EF4-FFF2-40B4-BE49-F238E27FC236}">
                <a16:creationId xmlns:a16="http://schemas.microsoft.com/office/drawing/2014/main" id="{6753F59C-45BE-4CC6-A9C9-E43A4CC16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7228" y="4696347"/>
            <a:ext cx="462539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1" name="AutoShape 120">
            <a:extLst>
              <a:ext uri="{FF2B5EF4-FFF2-40B4-BE49-F238E27FC236}">
                <a16:creationId xmlns:a16="http://schemas.microsoft.com/office/drawing/2014/main" id="{6EB0F1AC-47AC-4F93-AD2E-94C520F6A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475" y="5044690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22" name="AutoShape 121">
            <a:extLst>
              <a:ext uri="{FF2B5EF4-FFF2-40B4-BE49-F238E27FC236}">
                <a16:creationId xmlns:a16="http://schemas.microsoft.com/office/drawing/2014/main" id="{ACE0DD5E-593F-42E7-BC74-593040462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736" y="3867414"/>
            <a:ext cx="462539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3" name="AutoShape 122">
            <a:extLst>
              <a:ext uri="{FF2B5EF4-FFF2-40B4-BE49-F238E27FC236}">
                <a16:creationId xmlns:a16="http://schemas.microsoft.com/office/drawing/2014/main" id="{E50E36FD-A456-4DD7-8814-B64159D6C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9897" y="3902099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24" name="AutoShape 123">
            <a:extLst>
              <a:ext uri="{FF2B5EF4-FFF2-40B4-BE49-F238E27FC236}">
                <a16:creationId xmlns:a16="http://schemas.microsoft.com/office/drawing/2014/main" id="{399D73AF-0A46-4288-93FB-87BF332EC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469" y="3867414"/>
            <a:ext cx="462539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5" name="AutoShape 124">
            <a:extLst>
              <a:ext uri="{FF2B5EF4-FFF2-40B4-BE49-F238E27FC236}">
                <a16:creationId xmlns:a16="http://schemas.microsoft.com/office/drawing/2014/main" id="{CA0C33D6-67AC-4D5A-8492-84C7E240A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170" y="3901756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26" name="Text Box 125">
            <a:extLst>
              <a:ext uri="{FF2B5EF4-FFF2-40B4-BE49-F238E27FC236}">
                <a16:creationId xmlns:a16="http://schemas.microsoft.com/office/drawing/2014/main" id="{5DE6A7BC-02CB-421D-92AA-FD62E3882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989" y="3938989"/>
            <a:ext cx="13958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Service oriented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262F23-1751-4EF0-8750-B5404EC3B0E7}"/>
              </a:ext>
            </a:extLst>
          </p:cNvPr>
          <p:cNvSpPr/>
          <p:nvPr/>
        </p:nvSpPr>
        <p:spPr>
          <a:xfrm>
            <a:off x="3657600" y="4419788"/>
            <a:ext cx="1713033" cy="184601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ESB</a:t>
            </a:r>
            <a:endParaRPr lang="en-NL" sz="1400" dirty="0">
              <a:solidFill>
                <a:schemeClr val="tx1"/>
              </a:solidFill>
            </a:endParaRPr>
          </a:p>
        </p:txBody>
      </p:sp>
      <p:grpSp>
        <p:nvGrpSpPr>
          <p:cNvPr id="28" name="Group 105">
            <a:extLst>
              <a:ext uri="{FF2B5EF4-FFF2-40B4-BE49-F238E27FC236}">
                <a16:creationId xmlns:a16="http://schemas.microsoft.com/office/drawing/2014/main" id="{5766F121-55F0-424D-935D-1F3BF3B3BD91}"/>
              </a:ext>
            </a:extLst>
          </p:cNvPr>
          <p:cNvGrpSpPr>
            <a:grpSpLocks/>
          </p:cNvGrpSpPr>
          <p:nvPr/>
        </p:nvGrpSpPr>
        <p:grpSpPr bwMode="auto">
          <a:xfrm>
            <a:off x="6840415" y="3743006"/>
            <a:ext cx="1617785" cy="1219200"/>
            <a:chOff x="3408" y="1152"/>
            <a:chExt cx="2736" cy="2352"/>
          </a:xfrm>
        </p:grpSpPr>
        <p:sp>
          <p:nvSpPr>
            <p:cNvPr id="29" name="AutoShape 106">
              <a:extLst>
                <a:ext uri="{FF2B5EF4-FFF2-40B4-BE49-F238E27FC236}">
                  <a16:creationId xmlns:a16="http://schemas.microsoft.com/office/drawing/2014/main" id="{63427910-F116-46D4-86E4-5F826D964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44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0" name="AutoShape 107">
              <a:extLst>
                <a:ext uri="{FF2B5EF4-FFF2-40B4-BE49-F238E27FC236}">
                  <a16:creationId xmlns:a16="http://schemas.microsoft.com/office/drawing/2014/main" id="{3F1F57CC-6DD1-4EBE-A128-AE4880680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216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  <p:sp>
          <p:nvSpPr>
            <p:cNvPr id="31" name="Line 108">
              <a:extLst>
                <a:ext uri="{FF2B5EF4-FFF2-40B4-BE49-F238E27FC236}">
                  <a16:creationId xmlns:a16="http://schemas.microsoft.com/office/drawing/2014/main" id="{994BE2ED-229D-43DE-89FB-91AC60341B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6" y="2112"/>
              <a:ext cx="0" cy="24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09">
              <a:extLst>
                <a:ext uri="{FF2B5EF4-FFF2-40B4-BE49-F238E27FC236}">
                  <a16:creationId xmlns:a16="http://schemas.microsoft.com/office/drawing/2014/main" id="{D0797D5B-1241-49A6-8ECD-76762263F8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8" y="2112"/>
              <a:ext cx="0" cy="24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110">
              <a:extLst>
                <a:ext uri="{FF2B5EF4-FFF2-40B4-BE49-F238E27FC236}">
                  <a16:creationId xmlns:a16="http://schemas.microsoft.com/office/drawing/2014/main" id="{A061C145-39BD-4797-AFE0-AFD8435DD2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4" y="2352"/>
              <a:ext cx="0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11">
              <a:extLst>
                <a:ext uri="{FF2B5EF4-FFF2-40B4-BE49-F238E27FC236}">
                  <a16:creationId xmlns:a16="http://schemas.microsoft.com/office/drawing/2014/main" id="{5C63FF42-88BC-42D1-BBFF-F4CFCE2665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2352"/>
              <a:ext cx="2736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12">
              <a:extLst>
                <a:ext uri="{FF2B5EF4-FFF2-40B4-BE49-F238E27FC236}">
                  <a16:creationId xmlns:a16="http://schemas.microsoft.com/office/drawing/2014/main" id="{E19B1E85-2BF8-4815-AA68-2EB5F164C3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" y="2352"/>
              <a:ext cx="0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13">
              <a:extLst>
                <a:ext uri="{FF2B5EF4-FFF2-40B4-BE49-F238E27FC236}">
                  <a16:creationId xmlns:a16="http://schemas.microsoft.com/office/drawing/2014/main" id="{3D8AEAA1-A179-408D-8139-AC4C6D059E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2" y="2352"/>
              <a:ext cx="0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14">
              <a:extLst>
                <a:ext uri="{FF2B5EF4-FFF2-40B4-BE49-F238E27FC236}">
                  <a16:creationId xmlns:a16="http://schemas.microsoft.com/office/drawing/2014/main" id="{6A79CBAA-745C-4F09-8459-3ADCEF8B5E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2352"/>
              <a:ext cx="0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AutoShape 115">
              <a:extLst>
                <a:ext uri="{FF2B5EF4-FFF2-40B4-BE49-F238E27FC236}">
                  <a16:creationId xmlns:a16="http://schemas.microsoft.com/office/drawing/2014/main" id="{4E286E0A-A3D7-4552-BA05-EBCEE9FAC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544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39" name="AutoShape 116">
              <a:extLst>
                <a:ext uri="{FF2B5EF4-FFF2-40B4-BE49-F238E27FC236}">
                  <a16:creationId xmlns:a16="http://schemas.microsoft.com/office/drawing/2014/main" id="{C5BCC23B-085B-4F59-AEBC-DB7F604B9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216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  <p:sp>
          <p:nvSpPr>
            <p:cNvPr id="40" name="AutoShape 117">
              <a:extLst>
                <a:ext uri="{FF2B5EF4-FFF2-40B4-BE49-F238E27FC236}">
                  <a16:creationId xmlns:a16="http://schemas.microsoft.com/office/drawing/2014/main" id="{D9EE0CC3-4D4B-4994-9146-4D356F989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544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1" name="AutoShape 118">
              <a:extLst>
                <a:ext uri="{FF2B5EF4-FFF2-40B4-BE49-F238E27FC236}">
                  <a16:creationId xmlns:a16="http://schemas.microsoft.com/office/drawing/2014/main" id="{111ACFDF-DDA3-4AC9-82CB-2A8CEB277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216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  <p:sp>
          <p:nvSpPr>
            <p:cNvPr id="42" name="AutoShape 119">
              <a:extLst>
                <a:ext uri="{FF2B5EF4-FFF2-40B4-BE49-F238E27FC236}">
                  <a16:creationId xmlns:a16="http://schemas.microsoft.com/office/drawing/2014/main" id="{D1CE8FCA-3810-4AC2-A73C-8BE4AA54F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544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3" name="AutoShape 120">
              <a:extLst>
                <a:ext uri="{FF2B5EF4-FFF2-40B4-BE49-F238E27FC236}">
                  <a16:creationId xmlns:a16="http://schemas.microsoft.com/office/drawing/2014/main" id="{1D1DEFA2-7C89-4532-986A-F1AC406B5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" y="3216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  <p:sp>
          <p:nvSpPr>
            <p:cNvPr id="44" name="AutoShape 121">
              <a:extLst>
                <a:ext uri="{FF2B5EF4-FFF2-40B4-BE49-F238E27FC236}">
                  <a16:creationId xmlns:a16="http://schemas.microsoft.com/office/drawing/2014/main" id="{D9A7EB80-937E-45B7-A672-3E36F76D7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152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5" name="AutoShape 122">
              <a:extLst>
                <a:ext uri="{FF2B5EF4-FFF2-40B4-BE49-F238E27FC236}">
                  <a16:creationId xmlns:a16="http://schemas.microsoft.com/office/drawing/2014/main" id="{43983CC8-85B3-49E3-8487-B8B46CD96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200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  <p:sp>
          <p:nvSpPr>
            <p:cNvPr id="46" name="AutoShape 123">
              <a:extLst>
                <a:ext uri="{FF2B5EF4-FFF2-40B4-BE49-F238E27FC236}">
                  <a16:creationId xmlns:a16="http://schemas.microsoft.com/office/drawing/2014/main" id="{C895CF0D-18C1-49C8-B211-504CA0A5D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152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7" name="AutoShape 124">
              <a:extLst>
                <a:ext uri="{FF2B5EF4-FFF2-40B4-BE49-F238E27FC236}">
                  <a16:creationId xmlns:a16="http://schemas.microsoft.com/office/drawing/2014/main" id="{13756F17-E529-4A7A-B767-61526227F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200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</p:grpSp>
      <p:sp>
        <p:nvSpPr>
          <p:cNvPr id="48" name="Text Box 125">
            <a:extLst>
              <a:ext uri="{FF2B5EF4-FFF2-40B4-BE49-F238E27FC236}">
                <a16:creationId xmlns:a16="http://schemas.microsoft.com/office/drawing/2014/main" id="{7174DCF2-54A8-4714-9558-941BE014B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070" y="4959131"/>
            <a:ext cx="12148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Microservices</a:t>
            </a:r>
          </a:p>
        </p:txBody>
      </p:sp>
      <p:sp>
        <p:nvSpPr>
          <p:cNvPr id="49" name="Text Box 125">
            <a:extLst>
              <a:ext uri="{FF2B5EF4-FFF2-40B4-BE49-F238E27FC236}">
                <a16:creationId xmlns:a16="http://schemas.microsoft.com/office/drawing/2014/main" id="{C739A0FD-355F-47C3-9065-A491372032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219" y="3509276"/>
            <a:ext cx="11469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1 application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B0CC578F-DB62-4FD4-A6ED-99B08C635F27}"/>
              </a:ext>
            </a:extLst>
          </p:cNvPr>
          <p:cNvSpPr/>
          <p:nvPr/>
        </p:nvSpPr>
        <p:spPr>
          <a:xfrm>
            <a:off x="2667000" y="4366663"/>
            <a:ext cx="457197" cy="2815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56FBADC-88A4-4C57-AC6D-045DDAF9F381}"/>
              </a:ext>
            </a:extLst>
          </p:cNvPr>
          <p:cNvSpPr/>
          <p:nvPr/>
        </p:nvSpPr>
        <p:spPr>
          <a:xfrm>
            <a:off x="6029851" y="4340307"/>
            <a:ext cx="457197" cy="2815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2661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569075"/>
            <a:ext cx="2895600" cy="365125"/>
          </a:xfrm>
        </p:spPr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83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architecture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architect designs the system</a:t>
            </a:r>
          </a:p>
          <a:p>
            <a:pPr lvl="1"/>
            <a:r>
              <a:rPr lang="en-US" dirty="0"/>
              <a:t>Big upfront architecture</a:t>
            </a:r>
          </a:p>
          <a:p>
            <a:pPr lvl="2"/>
            <a:r>
              <a:rPr lang="en-US" dirty="0"/>
              <a:t>Large Software Architecture Document (SAD)</a:t>
            </a:r>
          </a:p>
          <a:p>
            <a:pPr lvl="1"/>
            <a:r>
              <a:rPr lang="en-US" dirty="0"/>
              <a:t>Ivory tower architect</a:t>
            </a:r>
          </a:p>
          <a:p>
            <a:pPr lvl="2"/>
            <a:r>
              <a:rPr lang="en-US" dirty="0"/>
              <a:t>The architecture is not understood and implemented by the developers</a:t>
            </a:r>
          </a:p>
          <a:p>
            <a:pPr lvl="2"/>
            <a:r>
              <a:rPr lang="en-US" dirty="0"/>
              <a:t>The architect does not understand the current technology</a:t>
            </a:r>
          </a:p>
          <a:p>
            <a:pPr lvl="1"/>
            <a:r>
              <a:rPr lang="en-US" dirty="0"/>
              <a:t>The architect is only available in the beginning of the project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69E3DBA6-77AB-4AB3-B9BE-00391B018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2212" y="1295400"/>
            <a:ext cx="1484588" cy="898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838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Ivory tower architect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19200"/>
            <a:ext cx="4343400" cy="4906963"/>
          </a:xfrm>
        </p:spPr>
        <p:txBody>
          <a:bodyPr>
            <a:normAutofit fontScale="92500"/>
          </a:bodyPr>
          <a:lstStyle/>
          <a:p>
            <a:r>
              <a:rPr lang="en-US" dirty="0"/>
              <a:t>It is very hard to truly know the best solutions for design problems if you are not working (coding) on the project</a:t>
            </a:r>
          </a:p>
          <a:p>
            <a:r>
              <a:rPr lang="en-US" dirty="0"/>
              <a:t>It takes many iterations of a solution before it finally works - so you can’t suggest a solution and then leave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229826" name="Picture 2" descr="Afbeeldingsresultaat voor ivory tower archit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095500"/>
            <a:ext cx="3429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12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Documenting architecture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process</a:t>
            </a:r>
          </a:p>
          <a:p>
            <a:pPr lvl="1"/>
            <a:r>
              <a:rPr lang="en-US" dirty="0"/>
              <a:t>Software Architecture Document (SAD)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Agile process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4C model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783049"/>
            <a:ext cx="3800221" cy="2786025"/>
          </a:xfrm>
          <a:prstGeom prst="rect">
            <a:avLst/>
          </a:prstGeom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724" y="1234479"/>
            <a:ext cx="1092219" cy="661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kstvak 8"/>
          <p:cNvSpPr txBox="1"/>
          <p:nvPr/>
        </p:nvSpPr>
        <p:spPr>
          <a:xfrm>
            <a:off x="7364724" y="2054136"/>
            <a:ext cx="1345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Document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8652DD-68EC-421E-BCBB-6F18F4CDD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37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architecture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Just enough upfront architecture</a:t>
            </a:r>
          </a:p>
          <a:p>
            <a:pPr lvl="1"/>
            <a:r>
              <a:rPr lang="en-US" dirty="0"/>
              <a:t>Refine the architecture later</a:t>
            </a:r>
          </a:p>
          <a:p>
            <a:r>
              <a:rPr lang="en-US" dirty="0"/>
              <a:t>Keep your architecture flexible</a:t>
            </a:r>
          </a:p>
          <a:p>
            <a:r>
              <a:rPr lang="en-US" dirty="0"/>
              <a:t>The architect is available during the whole project</a:t>
            </a:r>
          </a:p>
          <a:p>
            <a:r>
              <a:rPr lang="en-US" dirty="0"/>
              <a:t>The architect also writes code</a:t>
            </a:r>
          </a:p>
          <a:p>
            <a:pPr lvl="1"/>
            <a:r>
              <a:rPr lang="en-US" dirty="0"/>
              <a:t>But not all the time</a:t>
            </a:r>
          </a:p>
          <a:p>
            <a:pPr lvl="1"/>
            <a:r>
              <a:rPr lang="en-US" dirty="0"/>
              <a:t>The architecture is grounded in reality</a:t>
            </a:r>
          </a:p>
          <a:p>
            <a:pPr lvl="1"/>
            <a:r>
              <a:rPr lang="en-US" dirty="0"/>
              <a:t>Works together with the developers</a:t>
            </a:r>
          </a:p>
          <a:p>
            <a:pPr lvl="1"/>
            <a:r>
              <a:rPr lang="en-US" dirty="0"/>
              <a:t>Architects should be master builders</a:t>
            </a:r>
          </a:p>
          <a:p>
            <a:r>
              <a:rPr lang="en-US" dirty="0"/>
              <a:t>Proof the architecture in the first iteration(s)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42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loud Callout 182"/>
          <p:cNvSpPr/>
          <p:nvPr/>
        </p:nvSpPr>
        <p:spPr>
          <a:xfrm>
            <a:off x="1219200" y="2438400"/>
            <a:ext cx="838200" cy="533400"/>
          </a:xfrm>
          <a:prstGeom prst="cloudCallout">
            <a:avLst>
              <a:gd name="adj1" fmla="val -63585"/>
              <a:gd name="adj2" fmla="val -79585"/>
            </a:avLst>
          </a:prstGeom>
          <a:solidFill>
            <a:srgbClr val="FF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2" name="Cloud Callout 181"/>
          <p:cNvSpPr/>
          <p:nvPr/>
        </p:nvSpPr>
        <p:spPr>
          <a:xfrm>
            <a:off x="1219200" y="2438400"/>
            <a:ext cx="838200" cy="533400"/>
          </a:xfrm>
          <a:prstGeom prst="cloudCallout">
            <a:avLst>
              <a:gd name="adj1" fmla="val -84224"/>
              <a:gd name="adj2" fmla="val 57095"/>
            </a:avLst>
          </a:prstGeom>
          <a:solidFill>
            <a:srgbClr val="FF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Pentagon 47"/>
          <p:cNvSpPr/>
          <p:nvPr/>
        </p:nvSpPr>
        <p:spPr>
          <a:xfrm>
            <a:off x="1811134" y="3733800"/>
            <a:ext cx="1143000" cy="609600"/>
          </a:xfrm>
          <a:prstGeom prst="homePlate">
            <a:avLst/>
          </a:prstGeom>
          <a:solidFill>
            <a:srgbClr val="FF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Scrum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6400800" y="4876800"/>
            <a:ext cx="1371600" cy="381000"/>
          </a:xfrm>
          <a:prstGeom prst="rightArrow">
            <a:avLst/>
          </a:prstGeom>
          <a:solidFill>
            <a:srgbClr val="FF000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ircular Arrow 13"/>
          <p:cNvSpPr/>
          <p:nvPr/>
        </p:nvSpPr>
        <p:spPr>
          <a:xfrm rot="5400000" flipV="1">
            <a:off x="3124200" y="1676400"/>
            <a:ext cx="3581400" cy="3733800"/>
          </a:xfrm>
          <a:prstGeom prst="circularArrow">
            <a:avLst>
              <a:gd name="adj1" fmla="val 5179"/>
              <a:gd name="adj2" fmla="val 1203625"/>
              <a:gd name="adj3" fmla="val 20461184"/>
              <a:gd name="adj4" fmla="val 948302"/>
              <a:gd name="adj5" fmla="val 8450"/>
            </a:avLst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048000" y="4953000"/>
            <a:ext cx="762000" cy="381000"/>
          </a:xfrm>
          <a:prstGeom prst="rightArrow">
            <a:avLst/>
          </a:prstGeom>
          <a:solidFill>
            <a:srgbClr val="FF000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ight Arrow 15"/>
          <p:cNvSpPr/>
          <p:nvPr/>
        </p:nvSpPr>
        <p:spPr>
          <a:xfrm>
            <a:off x="1295400" y="4953000"/>
            <a:ext cx="381000" cy="304800"/>
          </a:xfrm>
          <a:prstGeom prst="rightArrow">
            <a:avLst/>
          </a:prstGeom>
          <a:solidFill>
            <a:srgbClr val="FF000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" name="Group 32"/>
          <p:cNvGrpSpPr/>
          <p:nvPr/>
        </p:nvGrpSpPr>
        <p:grpSpPr>
          <a:xfrm>
            <a:off x="152400" y="4419600"/>
            <a:ext cx="990600" cy="1219200"/>
            <a:chOff x="5410200" y="2133600"/>
            <a:chExt cx="3352800" cy="3581400"/>
          </a:xfrm>
        </p:grpSpPr>
        <p:sp>
          <p:nvSpPr>
            <p:cNvPr id="17" name="Rounded Rectangle 16"/>
            <p:cNvSpPr/>
            <p:nvPr/>
          </p:nvSpPr>
          <p:spPr>
            <a:xfrm>
              <a:off x="5943600" y="2133600"/>
              <a:ext cx="28194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410200" y="21336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943600" y="2590800"/>
              <a:ext cx="28194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410200" y="25908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943600" y="3048000"/>
              <a:ext cx="28194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410200" y="30480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943600" y="3505200"/>
              <a:ext cx="28194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410200" y="35052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943600" y="3962400"/>
              <a:ext cx="28194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410200" y="39624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943600" y="4419600"/>
              <a:ext cx="28194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410200" y="44196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943600" y="4876800"/>
              <a:ext cx="28194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410200" y="48768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943600" y="5334000"/>
              <a:ext cx="28194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5410200" y="53340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7" name="Group 35"/>
          <p:cNvGrpSpPr/>
          <p:nvPr/>
        </p:nvGrpSpPr>
        <p:grpSpPr>
          <a:xfrm>
            <a:off x="152400" y="2895600"/>
            <a:ext cx="1066800" cy="1034474"/>
            <a:chOff x="2743200" y="2743200"/>
            <a:chExt cx="1752600" cy="1988181"/>
          </a:xfrm>
        </p:grpSpPr>
        <p:pic>
          <p:nvPicPr>
            <p:cNvPr id="34" name="Picture 2" descr="C:\Sync\Images\Microsoft Clip Organizer\j0434888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60988" y="2743200"/>
              <a:ext cx="1321083" cy="1321083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2743200" y="3962400"/>
              <a:ext cx="1752600" cy="76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Product Owner</a:t>
              </a:r>
            </a:p>
          </p:txBody>
        </p:sp>
      </p:grpSp>
      <p:sp>
        <p:nvSpPr>
          <p:cNvPr id="41" name="Right Arrow 40"/>
          <p:cNvSpPr/>
          <p:nvPr/>
        </p:nvSpPr>
        <p:spPr>
          <a:xfrm rot="5400000">
            <a:off x="381000" y="3886200"/>
            <a:ext cx="457200" cy="304800"/>
          </a:xfrm>
          <a:prstGeom prst="rightArrow">
            <a:avLst/>
          </a:prstGeom>
          <a:solidFill>
            <a:srgbClr val="FF000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TextBox 41"/>
          <p:cNvSpPr txBox="1"/>
          <p:nvPr/>
        </p:nvSpPr>
        <p:spPr>
          <a:xfrm>
            <a:off x="103933" y="5638800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b="1" dirty="0"/>
              <a:t>Product backlog</a:t>
            </a:r>
          </a:p>
        </p:txBody>
      </p:sp>
      <p:grpSp>
        <p:nvGrpSpPr>
          <p:cNvPr id="8" name="Group 46"/>
          <p:cNvGrpSpPr/>
          <p:nvPr/>
        </p:nvGrpSpPr>
        <p:grpSpPr>
          <a:xfrm>
            <a:off x="1963534" y="3810001"/>
            <a:ext cx="685800" cy="747777"/>
            <a:chOff x="1752600" y="1295400"/>
            <a:chExt cx="1895582" cy="1704113"/>
          </a:xfrm>
        </p:grpSpPr>
        <p:pic>
          <p:nvPicPr>
            <p:cNvPr id="43" name="Picture 4" descr="C:\Sync\Images\Microsoft Clip Organizer\j043164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2971800" y="1447800"/>
              <a:ext cx="628650" cy="628650"/>
            </a:xfrm>
            <a:prstGeom prst="rect">
              <a:avLst/>
            </a:prstGeom>
            <a:noFill/>
          </p:spPr>
        </p:pic>
        <p:pic>
          <p:nvPicPr>
            <p:cNvPr id="44" name="Picture 6" descr="C:\Sync\Images\Microsoft Clip Organizer\j04326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1752600" y="12954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45" name="Picture 5" descr="C:\Sync\Images\Microsoft Clip Organizer\j043164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6000" y="1295400"/>
              <a:ext cx="1143000" cy="1143000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>
              <a:off x="2133599" y="2438399"/>
              <a:ext cx="1514583" cy="561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b="1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811134" y="3429000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b="1" dirty="0"/>
              <a:t>Sprint planning meeting</a:t>
            </a:r>
          </a:p>
        </p:txBody>
      </p:sp>
      <p:sp>
        <p:nvSpPr>
          <p:cNvPr id="50" name="Right Arrow 49"/>
          <p:cNvSpPr/>
          <p:nvPr/>
        </p:nvSpPr>
        <p:spPr>
          <a:xfrm rot="5400000">
            <a:off x="2057400" y="4419600"/>
            <a:ext cx="304800" cy="304800"/>
          </a:xfrm>
          <a:prstGeom prst="rightArrow">
            <a:avLst/>
          </a:prstGeom>
          <a:solidFill>
            <a:srgbClr val="FF0000"/>
          </a:solidFill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58"/>
          <p:cNvGrpSpPr/>
          <p:nvPr/>
        </p:nvGrpSpPr>
        <p:grpSpPr>
          <a:xfrm>
            <a:off x="1752600" y="4800600"/>
            <a:ext cx="1143000" cy="762000"/>
            <a:chOff x="6172200" y="2743200"/>
            <a:chExt cx="2743200" cy="1752600"/>
          </a:xfrm>
        </p:grpSpPr>
        <p:sp>
          <p:nvSpPr>
            <p:cNvPr id="51" name="Rounded Rectangle 50"/>
            <p:cNvSpPr/>
            <p:nvPr/>
          </p:nvSpPr>
          <p:spPr>
            <a:xfrm>
              <a:off x="6705600" y="2743200"/>
              <a:ext cx="22098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172200" y="27432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705600" y="3200400"/>
              <a:ext cx="22098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6172200" y="32004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6705600" y="3657600"/>
              <a:ext cx="22098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6172200" y="36576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705600" y="4114800"/>
              <a:ext cx="2209800" cy="381000"/>
            </a:xfrm>
            <a:prstGeom prst="roundRect">
              <a:avLst/>
            </a:prstGeom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172200" y="4114800"/>
              <a:ext cx="457200" cy="3810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828800" y="5621179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b="1" dirty="0"/>
              <a:t>Sprint backlog</a:t>
            </a:r>
          </a:p>
        </p:txBody>
      </p:sp>
      <p:sp>
        <p:nvSpPr>
          <p:cNvPr id="63" name="Pentagon 62"/>
          <p:cNvSpPr/>
          <p:nvPr/>
        </p:nvSpPr>
        <p:spPr>
          <a:xfrm>
            <a:off x="6400800" y="1371600"/>
            <a:ext cx="1143000" cy="609600"/>
          </a:xfrm>
          <a:prstGeom prst="homePlate">
            <a:avLst/>
          </a:prstGeom>
          <a:solidFill>
            <a:srgbClr val="FF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0" name="Group 63"/>
          <p:cNvGrpSpPr/>
          <p:nvPr/>
        </p:nvGrpSpPr>
        <p:grpSpPr>
          <a:xfrm>
            <a:off x="6553200" y="1447801"/>
            <a:ext cx="685800" cy="747777"/>
            <a:chOff x="1752600" y="1295400"/>
            <a:chExt cx="1895582" cy="1704113"/>
          </a:xfrm>
        </p:grpSpPr>
        <p:pic>
          <p:nvPicPr>
            <p:cNvPr id="65" name="Picture 4" descr="C:\Sync\Images\Microsoft Clip Organizer\j043164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2971800" y="1447800"/>
              <a:ext cx="628650" cy="628650"/>
            </a:xfrm>
            <a:prstGeom prst="rect">
              <a:avLst/>
            </a:prstGeom>
            <a:noFill/>
          </p:spPr>
        </p:pic>
        <p:pic>
          <p:nvPicPr>
            <p:cNvPr id="66" name="Picture 6" descr="C:\Sync\Images\Microsoft Clip Organizer\j04326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1752600" y="12954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67" name="Picture 5" descr="C:\Sync\Images\Microsoft Clip Organizer\j043164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6000" y="1295400"/>
              <a:ext cx="1143000" cy="1143000"/>
            </a:xfrm>
            <a:prstGeom prst="rect">
              <a:avLst/>
            </a:prstGeom>
            <a:noFill/>
          </p:spPr>
        </p:pic>
        <p:sp>
          <p:nvSpPr>
            <p:cNvPr id="68" name="TextBox 67"/>
            <p:cNvSpPr txBox="1"/>
            <p:nvPr/>
          </p:nvSpPr>
          <p:spPr>
            <a:xfrm>
              <a:off x="2133599" y="2438399"/>
              <a:ext cx="1514583" cy="561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b="1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324600" y="1981200"/>
            <a:ext cx="13837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b="1" dirty="0"/>
              <a:t>Daily standup meeting</a:t>
            </a:r>
          </a:p>
        </p:txBody>
      </p:sp>
      <p:sp>
        <p:nvSpPr>
          <p:cNvPr id="70" name="Circular Arrow 69"/>
          <p:cNvSpPr/>
          <p:nvPr/>
        </p:nvSpPr>
        <p:spPr>
          <a:xfrm rot="6687205" flipV="1">
            <a:off x="5339732" y="1072532"/>
            <a:ext cx="1066800" cy="1066800"/>
          </a:xfrm>
          <a:prstGeom prst="circularArrow">
            <a:avLst>
              <a:gd name="adj1" fmla="val 11821"/>
              <a:gd name="adj2" fmla="val 1203625"/>
              <a:gd name="adj3" fmla="val 20456248"/>
              <a:gd name="adj4" fmla="val 948302"/>
              <a:gd name="adj5" fmla="val 8127"/>
            </a:avLst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91000" y="3124200"/>
            <a:ext cx="1520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/>
              <a:t>1 – 4 weeks sprint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562600" y="1295400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/>
              <a:t>24 hour</a:t>
            </a:r>
          </a:p>
          <a:p>
            <a:r>
              <a:rPr lang="nl-NL" sz="1400" b="1" dirty="0"/>
              <a:t>sprint</a:t>
            </a:r>
          </a:p>
        </p:txBody>
      </p:sp>
      <p:grpSp>
        <p:nvGrpSpPr>
          <p:cNvPr id="11" name="Group 99"/>
          <p:cNvGrpSpPr/>
          <p:nvPr/>
        </p:nvGrpSpPr>
        <p:grpSpPr>
          <a:xfrm>
            <a:off x="2819400" y="1143000"/>
            <a:ext cx="1295400" cy="838200"/>
            <a:chOff x="457200" y="1219200"/>
            <a:chExt cx="8229600" cy="5486400"/>
          </a:xfrm>
        </p:grpSpPr>
        <p:sp>
          <p:nvSpPr>
            <p:cNvPr id="101" name="Rectangle 100"/>
            <p:cNvSpPr/>
            <p:nvPr/>
          </p:nvSpPr>
          <p:spPr>
            <a:xfrm>
              <a:off x="457200" y="1219200"/>
              <a:ext cx="8229600" cy="5486400"/>
            </a:xfrm>
            <a:prstGeom prst="rect">
              <a:avLst/>
            </a:prstGeom>
            <a:solidFill>
              <a:schemeClr val="bg1"/>
            </a:solidFill>
            <a:ln w="76200"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590800" y="17526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103" name="Content Placeholder 14" descr="postit_note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1430264">
              <a:off x="559177" y="1732427"/>
              <a:ext cx="1946347" cy="1092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Content Placeholder 14" descr="postit_note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1430264">
              <a:off x="482978" y="3520031"/>
              <a:ext cx="1946347" cy="1092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Content Placeholder 14" descr="postit_note.pn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21430264">
              <a:off x="482978" y="5044031"/>
              <a:ext cx="1946347" cy="1092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" name="Rectangle 105"/>
            <p:cNvSpPr/>
            <p:nvPr/>
          </p:nvSpPr>
          <p:spPr>
            <a:xfrm>
              <a:off x="5181600" y="17526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2971800" y="25146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590800" y="33528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315200" y="33528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257800" y="34290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590800" y="51054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886200" y="51054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2971800" y="58674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2362200" y="1219200"/>
              <a:ext cx="76200" cy="548640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57200" y="1676400"/>
              <a:ext cx="8229600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457200" y="3276600"/>
              <a:ext cx="8229600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457200" y="4953000"/>
              <a:ext cx="8229600" cy="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4953000" y="1219200"/>
              <a:ext cx="76200" cy="548640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6934200" y="1219200"/>
              <a:ext cx="76200" cy="5486400"/>
            </a:xfrm>
            <a:prstGeom prst="line">
              <a:avLst/>
            </a:prstGeom>
            <a:ln w="254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/>
            <p:cNvSpPr/>
            <p:nvPr/>
          </p:nvSpPr>
          <p:spPr>
            <a:xfrm>
              <a:off x="7086600" y="17526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315200" y="19812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543800" y="2209800"/>
              <a:ext cx="990600" cy="6858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cap="flat">
              <a:miter lim="800000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2570443" y="2057400"/>
            <a:ext cx="1087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b="1" dirty="0"/>
              <a:t>sprint taskboard </a:t>
            </a:r>
          </a:p>
        </p:txBody>
      </p:sp>
      <p:grpSp>
        <p:nvGrpSpPr>
          <p:cNvPr id="12" name="Group 123"/>
          <p:cNvGrpSpPr/>
          <p:nvPr/>
        </p:nvGrpSpPr>
        <p:grpSpPr>
          <a:xfrm>
            <a:off x="4114800" y="5257800"/>
            <a:ext cx="1143000" cy="609600"/>
            <a:chOff x="914400" y="1447800"/>
            <a:chExt cx="7620000" cy="4572000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990600" y="1447800"/>
              <a:ext cx="0" cy="44958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>
              <a:off x="990600" y="5943600"/>
              <a:ext cx="7543800" cy="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15240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20574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25908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31242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36576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41910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47244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2578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7912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63246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68580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73914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79248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8458200" y="5867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rot="16200000">
              <a:off x="990600" y="54102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16200000">
              <a:off x="990600" y="49530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16200000">
              <a:off x="990600" y="44958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rot="16200000">
              <a:off x="990600" y="40386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>
              <a:off x="990600" y="35814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rot="16200000">
              <a:off x="990600" y="31242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16200000">
              <a:off x="990601" y="26670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16200000">
              <a:off x="990601" y="22098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16200000">
              <a:off x="990601" y="1752600"/>
              <a:ext cx="0" cy="152400"/>
            </a:xfrm>
            <a:prstGeom prst="line">
              <a:avLst/>
            </a:prstGeom>
            <a:ln w="22225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990600" y="1828800"/>
              <a:ext cx="6934200" cy="4114800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990600" y="1828800"/>
              <a:ext cx="457200" cy="152400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1447800" y="1981200"/>
              <a:ext cx="381000" cy="457200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1828800" y="2438400"/>
              <a:ext cx="457200" cy="152400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2286000" y="2590800"/>
              <a:ext cx="533400" cy="76200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2819400" y="2667000"/>
              <a:ext cx="457200" cy="228600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276600" y="2895600"/>
              <a:ext cx="381000" cy="381000"/>
            </a:xfrm>
            <a:prstGeom prst="line">
              <a:avLst/>
            </a:prstGeom>
            <a:ln w="2222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TextBox 156"/>
          <p:cNvSpPr txBox="1"/>
          <p:nvPr/>
        </p:nvSpPr>
        <p:spPr>
          <a:xfrm>
            <a:off x="4063127" y="5867400"/>
            <a:ext cx="1042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b="1" dirty="0"/>
              <a:t>burndown chart</a:t>
            </a:r>
          </a:p>
        </p:txBody>
      </p:sp>
      <p:sp>
        <p:nvSpPr>
          <p:cNvPr id="158" name="Pentagon 157"/>
          <p:cNvSpPr/>
          <p:nvPr/>
        </p:nvSpPr>
        <p:spPr>
          <a:xfrm>
            <a:off x="5410200" y="5181600"/>
            <a:ext cx="1143000" cy="609600"/>
          </a:xfrm>
          <a:prstGeom prst="homePlate">
            <a:avLst/>
          </a:prstGeom>
          <a:solidFill>
            <a:srgbClr val="FF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3" name="Group 158"/>
          <p:cNvGrpSpPr/>
          <p:nvPr/>
        </p:nvGrpSpPr>
        <p:grpSpPr>
          <a:xfrm>
            <a:off x="5562600" y="5257801"/>
            <a:ext cx="685800" cy="747777"/>
            <a:chOff x="1752600" y="1295400"/>
            <a:chExt cx="1895582" cy="1704113"/>
          </a:xfrm>
        </p:grpSpPr>
        <p:pic>
          <p:nvPicPr>
            <p:cNvPr id="160" name="Picture 4" descr="C:\Sync\Images\Microsoft Clip Organizer\j043164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2971800" y="1447800"/>
              <a:ext cx="628650" cy="628650"/>
            </a:xfrm>
            <a:prstGeom prst="rect">
              <a:avLst/>
            </a:prstGeom>
            <a:noFill/>
          </p:spPr>
        </p:pic>
        <p:pic>
          <p:nvPicPr>
            <p:cNvPr id="161" name="Picture 6" descr="C:\Sync\Images\Microsoft Clip Organizer\j04326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1752600" y="12954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62" name="Picture 5" descr="C:\Sync\Images\Microsoft Clip Organizer\j043164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6000" y="1295400"/>
              <a:ext cx="1143000" cy="1143000"/>
            </a:xfrm>
            <a:prstGeom prst="rect">
              <a:avLst/>
            </a:prstGeom>
            <a:noFill/>
          </p:spPr>
        </p:pic>
        <p:sp>
          <p:nvSpPr>
            <p:cNvPr id="163" name="TextBox 162"/>
            <p:cNvSpPr txBox="1"/>
            <p:nvPr/>
          </p:nvSpPr>
          <p:spPr>
            <a:xfrm>
              <a:off x="2133599" y="2438399"/>
              <a:ext cx="1514583" cy="561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b="1" dirty="0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5334000" y="5773579"/>
            <a:ext cx="896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b="1" dirty="0"/>
              <a:t>Sprint review</a:t>
            </a:r>
          </a:p>
        </p:txBody>
      </p:sp>
      <p:sp>
        <p:nvSpPr>
          <p:cNvPr id="165" name="Pentagon 164"/>
          <p:cNvSpPr/>
          <p:nvPr/>
        </p:nvSpPr>
        <p:spPr>
          <a:xfrm>
            <a:off x="5410200" y="6019800"/>
            <a:ext cx="1143000" cy="609600"/>
          </a:xfrm>
          <a:prstGeom prst="homePlate">
            <a:avLst/>
          </a:prstGeom>
          <a:solidFill>
            <a:srgbClr val="FF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3" name="Group 165"/>
          <p:cNvGrpSpPr/>
          <p:nvPr/>
        </p:nvGrpSpPr>
        <p:grpSpPr>
          <a:xfrm>
            <a:off x="5562600" y="6096001"/>
            <a:ext cx="685800" cy="747777"/>
            <a:chOff x="1752600" y="1295400"/>
            <a:chExt cx="1895582" cy="1704113"/>
          </a:xfrm>
        </p:grpSpPr>
        <p:pic>
          <p:nvPicPr>
            <p:cNvPr id="167" name="Picture 4" descr="C:\Sync\Images\Microsoft Clip Organizer\j043164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flipH="1">
              <a:off x="2971800" y="1447800"/>
              <a:ext cx="628650" cy="628650"/>
            </a:xfrm>
            <a:prstGeom prst="rect">
              <a:avLst/>
            </a:prstGeom>
            <a:noFill/>
          </p:spPr>
        </p:pic>
        <p:pic>
          <p:nvPicPr>
            <p:cNvPr id="168" name="Picture 6" descr="C:\Sync\Images\Microsoft Clip Organizer\j0432624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1752600" y="1295400"/>
              <a:ext cx="914400" cy="914400"/>
            </a:xfrm>
            <a:prstGeom prst="rect">
              <a:avLst/>
            </a:prstGeom>
            <a:noFill/>
          </p:spPr>
        </p:pic>
        <p:pic>
          <p:nvPicPr>
            <p:cNvPr id="169" name="Picture 5" descr="C:\Sync\Images\Microsoft Clip Organizer\j0431640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286000" y="1295400"/>
              <a:ext cx="1143000" cy="1143000"/>
            </a:xfrm>
            <a:prstGeom prst="rect">
              <a:avLst/>
            </a:prstGeom>
            <a:noFill/>
          </p:spPr>
        </p:pic>
        <p:sp>
          <p:nvSpPr>
            <p:cNvPr id="170" name="TextBox 169"/>
            <p:cNvSpPr txBox="1"/>
            <p:nvPr/>
          </p:nvSpPr>
          <p:spPr>
            <a:xfrm>
              <a:off x="2133599" y="2438399"/>
              <a:ext cx="1514583" cy="561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 b="1" dirty="0"/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5334000" y="6611779"/>
            <a:ext cx="1241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b="1" dirty="0"/>
              <a:t>Sprint retrospective</a:t>
            </a:r>
          </a:p>
        </p:txBody>
      </p:sp>
      <p:pic>
        <p:nvPicPr>
          <p:cNvPr id="174" name="Picture 173" descr="box1_medium1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72400" y="4343400"/>
            <a:ext cx="1143000" cy="1143000"/>
          </a:xfrm>
          <a:prstGeom prst="rect">
            <a:avLst/>
          </a:prstGeom>
        </p:spPr>
      </p:pic>
      <p:grpSp>
        <p:nvGrpSpPr>
          <p:cNvPr id="36" name="Group 174"/>
          <p:cNvGrpSpPr/>
          <p:nvPr/>
        </p:nvGrpSpPr>
        <p:grpSpPr>
          <a:xfrm>
            <a:off x="0" y="1447800"/>
            <a:ext cx="1752600" cy="533400"/>
            <a:chOff x="1371600" y="1371600"/>
            <a:chExt cx="2895600" cy="914400"/>
          </a:xfrm>
        </p:grpSpPr>
        <p:pic>
          <p:nvPicPr>
            <p:cNvPr id="176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371600" y="1371600"/>
              <a:ext cx="914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7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86000" y="1371600"/>
              <a:ext cx="914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8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352800" y="1371600"/>
              <a:ext cx="914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9" name="Up-Down Arrow 178"/>
          <p:cNvSpPr/>
          <p:nvPr/>
        </p:nvSpPr>
        <p:spPr>
          <a:xfrm>
            <a:off x="533400" y="2286000"/>
            <a:ext cx="228600" cy="457200"/>
          </a:xfrm>
          <a:prstGeom prst="up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0" name="TextBox 179"/>
          <p:cNvSpPr txBox="1"/>
          <p:nvPr/>
        </p:nvSpPr>
        <p:spPr>
          <a:xfrm>
            <a:off x="228600" y="1981200"/>
            <a:ext cx="1699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b="1" dirty="0"/>
              <a:t>Customers, users, marketing</a:t>
            </a:r>
          </a:p>
        </p:txBody>
      </p:sp>
      <p:pic>
        <p:nvPicPr>
          <p:cNvPr id="181" name="Picture 180" descr="box1_medium1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800" y="2514600"/>
            <a:ext cx="381000" cy="381000"/>
          </a:xfrm>
          <a:prstGeom prst="rect">
            <a:avLst/>
          </a:prstGeom>
        </p:spPr>
      </p:pic>
      <p:sp>
        <p:nvSpPr>
          <p:cNvPr id="184" name="TextBox 183"/>
          <p:cNvSpPr txBox="1"/>
          <p:nvPr/>
        </p:nvSpPr>
        <p:spPr>
          <a:xfrm>
            <a:off x="1406145" y="2971800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b="1" dirty="0"/>
              <a:t>vision</a:t>
            </a:r>
          </a:p>
        </p:txBody>
      </p:sp>
      <p:pic>
        <p:nvPicPr>
          <p:cNvPr id="185" name="Picture 2" descr="C:\Sync\Images\Microsoft Clip Organizer\j0434904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648200" y="3810000"/>
            <a:ext cx="533400" cy="533400"/>
          </a:xfrm>
          <a:prstGeom prst="rect">
            <a:avLst/>
          </a:prstGeom>
          <a:noFill/>
        </p:spPr>
      </p:pic>
      <p:sp>
        <p:nvSpPr>
          <p:cNvPr id="186" name="TextBox 185"/>
          <p:cNvSpPr txBox="1"/>
          <p:nvPr/>
        </p:nvSpPr>
        <p:spPr>
          <a:xfrm>
            <a:off x="4651967" y="4267200"/>
            <a:ext cx="605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Scrum Master</a:t>
            </a:r>
          </a:p>
        </p:txBody>
      </p:sp>
      <p:pic>
        <p:nvPicPr>
          <p:cNvPr id="172" name="Picture 4" descr="C:\Sync\Images\Microsoft Clip Organizer\j0434929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629400" y="2133600"/>
            <a:ext cx="838200" cy="838200"/>
          </a:xfrm>
          <a:prstGeom prst="rect">
            <a:avLst/>
          </a:prstGeom>
          <a:noFill/>
        </p:spPr>
      </p:pic>
      <p:sp>
        <p:nvSpPr>
          <p:cNvPr id="173" name="TextBox 172"/>
          <p:cNvSpPr txBox="1"/>
          <p:nvPr/>
        </p:nvSpPr>
        <p:spPr>
          <a:xfrm>
            <a:off x="6553200" y="2895600"/>
            <a:ext cx="1079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b="1" dirty="0"/>
              <a:t>Impediments list</a:t>
            </a:r>
          </a:p>
        </p:txBody>
      </p:sp>
    </p:spTree>
    <p:extLst>
      <p:ext uri="{BB962C8B-B14F-4D97-AF65-F5344CB8AC3E}">
        <p14:creationId xmlns:p14="http://schemas.microsoft.com/office/powerpoint/2010/main" val="2670456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Scrum team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2" descr="C:\Sync\Images\Microsoft Clip Organizer\j04349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600200"/>
            <a:ext cx="1143000" cy="1143000"/>
          </a:xfrm>
          <a:prstGeom prst="rect">
            <a:avLst/>
          </a:prstGeom>
          <a:noFill/>
        </p:spPr>
      </p:pic>
      <p:pic>
        <p:nvPicPr>
          <p:cNvPr id="7" name="Picture 4" descr="C:\Sync\Images\Microsoft Clip Organizer\j043164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905000" y="2514600"/>
            <a:ext cx="933450" cy="933450"/>
          </a:xfrm>
          <a:prstGeom prst="rect">
            <a:avLst/>
          </a:prstGeom>
          <a:noFill/>
        </p:spPr>
      </p:pic>
      <p:pic>
        <p:nvPicPr>
          <p:cNvPr id="8" name="Picture 6" descr="C:\Sync\Images\Microsoft Clip Organizer\j043262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295400" y="3581400"/>
            <a:ext cx="1066800" cy="1066800"/>
          </a:xfrm>
          <a:prstGeom prst="rect">
            <a:avLst/>
          </a:prstGeom>
          <a:noFill/>
        </p:spPr>
      </p:pic>
      <p:pic>
        <p:nvPicPr>
          <p:cNvPr id="9" name="Picture 5" descr="C:\Sync\Images\Microsoft Clip Organizer\j043164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4800600"/>
            <a:ext cx="1066800" cy="1066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819400" y="1295400"/>
            <a:ext cx="15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Scrum Master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2743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0" y="41148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29200" y="51054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81400" y="51816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C:\Sync\Images\Microsoft Clip Organizer\j0434888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8200" y="1981200"/>
            <a:ext cx="1177612" cy="117761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876800" y="1600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Product Owner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81800" y="3048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000" y="5181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76600" y="624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0" y="3886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62800" y="434687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19800" y="5486401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  <a:p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04800" y="2743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3124200" y="3611320"/>
            <a:ext cx="1981200" cy="838200"/>
          </a:xfrm>
          <a:prstGeom prst="wedgeRoundRectCallout">
            <a:avLst>
              <a:gd name="adj1" fmla="val -48652"/>
              <a:gd name="adj2" fmla="val 23872"/>
              <a:gd name="adj3" fmla="val 16667"/>
            </a:avLst>
          </a:prstGeom>
          <a:solidFill>
            <a:srgbClr val="FF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Who owns the big picture (structure, vision) ?</a:t>
            </a:r>
          </a:p>
        </p:txBody>
      </p:sp>
      <p:sp>
        <p:nvSpPr>
          <p:cNvPr id="26" name="Rounded Rectangular Callout 23"/>
          <p:cNvSpPr/>
          <p:nvPr/>
        </p:nvSpPr>
        <p:spPr>
          <a:xfrm>
            <a:off x="6858000" y="1675086"/>
            <a:ext cx="1981200" cy="586843"/>
          </a:xfrm>
          <a:prstGeom prst="wedgeRoundRectCallout">
            <a:avLst>
              <a:gd name="adj1" fmla="val -52896"/>
              <a:gd name="adj2" fmla="val 102676"/>
              <a:gd name="adj3" fmla="val 16667"/>
            </a:avLst>
          </a:prstGeom>
          <a:solidFill>
            <a:srgbClr val="FF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Focus on the code</a:t>
            </a:r>
          </a:p>
        </p:txBody>
      </p:sp>
    </p:spTree>
    <p:extLst>
      <p:ext uri="{BB962C8B-B14F-4D97-AF65-F5344CB8AC3E}">
        <p14:creationId xmlns:p14="http://schemas.microsoft.com/office/powerpoint/2010/main" val="2258345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software architecture in agile?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a </a:t>
            </a:r>
            <a:r>
              <a:rPr lang="en-US" dirty="0">
                <a:solidFill>
                  <a:srgbClr val="FF0000"/>
                </a:solidFill>
              </a:rPr>
              <a:t>clear vision and roadmap </a:t>
            </a:r>
            <a:r>
              <a:rPr lang="en-US" dirty="0"/>
              <a:t>for the team to follow.</a:t>
            </a:r>
          </a:p>
          <a:p>
            <a:r>
              <a:rPr lang="en-US" dirty="0"/>
              <a:t>We need to identifying and mitigating </a:t>
            </a:r>
            <a:r>
              <a:rPr lang="en-US" dirty="0">
                <a:solidFill>
                  <a:srgbClr val="FF0000"/>
                </a:solidFill>
              </a:rPr>
              <a:t>risk</a:t>
            </a:r>
            <a:r>
              <a:rPr lang="en-US" dirty="0"/>
              <a:t>.</a:t>
            </a:r>
          </a:p>
          <a:p>
            <a:r>
              <a:rPr lang="en-US" dirty="0"/>
              <a:t>We have to </a:t>
            </a:r>
            <a:r>
              <a:rPr lang="en-US" dirty="0">
                <a:solidFill>
                  <a:srgbClr val="FF0000"/>
                </a:solidFill>
              </a:rPr>
              <a:t>communicate</a:t>
            </a:r>
            <a:r>
              <a:rPr lang="en-US" dirty="0"/>
              <a:t> our solution at different levels of abstraction to different audiences.</a:t>
            </a:r>
          </a:p>
          <a:p>
            <a:r>
              <a:rPr lang="en-US" dirty="0"/>
              <a:t>We need </a:t>
            </a:r>
            <a:r>
              <a:rPr lang="en-US" dirty="0">
                <a:solidFill>
                  <a:srgbClr val="FF0000"/>
                </a:solidFill>
              </a:rPr>
              <a:t>technical leadership </a:t>
            </a:r>
          </a:p>
          <a:p>
            <a:r>
              <a:rPr lang="en-US" dirty="0"/>
              <a:t>We have to make sure our architecture is consistent, correct and fits within the context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588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architect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 descr="C:\Sync\Images\Microsoft Clip Organizer\j04349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600200"/>
            <a:ext cx="1143000" cy="1143000"/>
          </a:xfrm>
          <a:prstGeom prst="rect">
            <a:avLst/>
          </a:prstGeom>
          <a:noFill/>
        </p:spPr>
      </p:pic>
      <p:pic>
        <p:nvPicPr>
          <p:cNvPr id="7" name="Picture 4" descr="C:\Sync\Images\Microsoft Clip Organizer\j043164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905000" y="2514600"/>
            <a:ext cx="933450" cy="933450"/>
          </a:xfrm>
          <a:prstGeom prst="rect">
            <a:avLst/>
          </a:prstGeom>
          <a:noFill/>
        </p:spPr>
      </p:pic>
      <p:pic>
        <p:nvPicPr>
          <p:cNvPr id="8" name="Picture 6" descr="C:\Sync\Images\Microsoft Clip Organizer\j043262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1295400" y="3581400"/>
            <a:ext cx="1066800" cy="1066800"/>
          </a:xfrm>
          <a:prstGeom prst="rect">
            <a:avLst/>
          </a:prstGeom>
          <a:noFill/>
        </p:spPr>
      </p:pic>
      <p:pic>
        <p:nvPicPr>
          <p:cNvPr id="9" name="Picture 5" descr="C:\Sync\Images\Microsoft Clip Organizer\j043164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4800600"/>
            <a:ext cx="1066800" cy="1066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2819400" y="1295400"/>
            <a:ext cx="1514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Scrum Master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0" y="2743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3600" y="41148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29200" y="5105400"/>
            <a:ext cx="106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81400" y="51816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C:\Sync\Images\Microsoft Clip Organizer\j0434888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8200" y="1981200"/>
            <a:ext cx="1177612" cy="117761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876800" y="1600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Product Owner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81800" y="3048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9125" y="548640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Architect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76600" y="62484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2400" y="3886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162800" y="434687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19800" y="5486401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  <a:p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04800" y="27432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Developer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3124200" y="3611320"/>
            <a:ext cx="1981200" cy="838200"/>
          </a:xfrm>
          <a:prstGeom prst="wedgeRoundRectCallout">
            <a:avLst>
              <a:gd name="adj1" fmla="val -73586"/>
              <a:gd name="adj2" fmla="val 105377"/>
              <a:gd name="adj3" fmla="val 16667"/>
            </a:avLst>
          </a:prstGeom>
          <a:solidFill>
            <a:srgbClr val="FFFF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I own </a:t>
            </a:r>
            <a:r>
              <a:rPr lang="en-US" sz="1600" b="1" dirty="0">
                <a:solidFill>
                  <a:schemeClr val="tx1"/>
                </a:solidFill>
              </a:rPr>
              <a:t>the big picture (structure, vision) ?</a:t>
            </a:r>
          </a:p>
        </p:txBody>
      </p:sp>
    </p:spTree>
    <p:extLst>
      <p:ext uri="{BB962C8B-B14F-4D97-AF65-F5344CB8AC3E}">
        <p14:creationId xmlns:p14="http://schemas.microsoft.com/office/powerpoint/2010/main" val="1075068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2069068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2602468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2602468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2602468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2400" y="2602468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2069068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 group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90600" y="4648200"/>
            <a:ext cx="1676400" cy="15240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Sync\Images\Microsoft Clip Organizer\j043490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4724400"/>
            <a:ext cx="489857" cy="489857"/>
          </a:xfrm>
          <a:prstGeom prst="rect">
            <a:avLst/>
          </a:prstGeom>
          <a:noFill/>
        </p:spPr>
      </p:pic>
      <p:pic>
        <p:nvPicPr>
          <p:cNvPr id="16" name="Picture 2" descr="C:\Sync\Images\Microsoft Clip Organizer\j043488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43000" y="5334000"/>
            <a:ext cx="504691" cy="504691"/>
          </a:xfrm>
          <a:prstGeom prst="rect">
            <a:avLst/>
          </a:prstGeom>
          <a:noFill/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53340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val 19"/>
          <p:cNvSpPr/>
          <p:nvPr/>
        </p:nvSpPr>
        <p:spPr>
          <a:xfrm>
            <a:off x="2819400" y="4648200"/>
            <a:ext cx="1676400" cy="15240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C:\Sync\Images\Microsoft Clip Organizer\j043490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4724400"/>
            <a:ext cx="489857" cy="489857"/>
          </a:xfrm>
          <a:prstGeom prst="rect">
            <a:avLst/>
          </a:prstGeom>
          <a:noFill/>
        </p:spPr>
      </p:pic>
      <p:pic>
        <p:nvPicPr>
          <p:cNvPr id="22" name="Picture 2" descr="C:\Sync\Images\Microsoft Clip Organizer\j043488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1800" y="5334000"/>
            <a:ext cx="504691" cy="504691"/>
          </a:xfrm>
          <a:prstGeom prst="rect">
            <a:avLst/>
          </a:prstGeom>
          <a:noFill/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53340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Oval 23"/>
          <p:cNvSpPr/>
          <p:nvPr/>
        </p:nvSpPr>
        <p:spPr>
          <a:xfrm>
            <a:off x="4648200" y="4648200"/>
            <a:ext cx="1676400" cy="15240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C:\Sync\Images\Microsoft Clip Organizer\j043490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1600" y="4724400"/>
            <a:ext cx="489857" cy="489857"/>
          </a:xfrm>
          <a:prstGeom prst="rect">
            <a:avLst/>
          </a:prstGeom>
          <a:noFill/>
        </p:spPr>
      </p:pic>
      <p:pic>
        <p:nvPicPr>
          <p:cNvPr id="26" name="Picture 2" descr="C:\Sync\Images\Microsoft Clip Organizer\j043488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5334000"/>
            <a:ext cx="504691" cy="504691"/>
          </a:xfrm>
          <a:prstGeom prst="rect">
            <a:avLst/>
          </a:prstGeom>
          <a:noFill/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53340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Oval 27"/>
          <p:cNvSpPr/>
          <p:nvPr/>
        </p:nvSpPr>
        <p:spPr>
          <a:xfrm>
            <a:off x="6477000" y="4648200"/>
            <a:ext cx="1676400" cy="15240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C:\Sync\Images\Microsoft Clip Organizer\j043490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0" y="4724400"/>
            <a:ext cx="489857" cy="489857"/>
          </a:xfrm>
          <a:prstGeom prst="rect">
            <a:avLst/>
          </a:prstGeom>
          <a:noFill/>
        </p:spPr>
      </p:pic>
      <p:pic>
        <p:nvPicPr>
          <p:cNvPr id="30" name="Picture 2" descr="C:\Sync\Images\Microsoft Clip Organizer\j043488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9400" y="5334000"/>
            <a:ext cx="504691" cy="504691"/>
          </a:xfrm>
          <a:prstGeom prst="rect">
            <a:avLst/>
          </a:prstGeom>
          <a:noFill/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53340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Oval 31"/>
          <p:cNvSpPr/>
          <p:nvPr/>
        </p:nvSpPr>
        <p:spPr>
          <a:xfrm>
            <a:off x="1447800" y="2069068"/>
            <a:ext cx="2057400" cy="1219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 descr="C:\Sync\Images\Microsoft Clip Organizer\j043490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2602468"/>
            <a:ext cx="489857" cy="489857"/>
          </a:xfrm>
          <a:prstGeom prst="rect">
            <a:avLst/>
          </a:prstGeom>
          <a:noFill/>
        </p:spPr>
      </p:pic>
      <p:pic>
        <p:nvPicPr>
          <p:cNvPr id="40" name="Picture 2" descr="C:\Sync\Images\Microsoft Clip Organizer\j043490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2602468"/>
            <a:ext cx="489857" cy="489857"/>
          </a:xfrm>
          <a:prstGeom prst="rect">
            <a:avLst/>
          </a:prstGeom>
          <a:noFill/>
        </p:spPr>
      </p:pic>
      <p:pic>
        <p:nvPicPr>
          <p:cNvPr id="41" name="Picture 2" descr="C:\Sync\Images\Microsoft Clip Organizer\j043490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2602468"/>
            <a:ext cx="489857" cy="489857"/>
          </a:xfrm>
          <a:prstGeom prst="rect">
            <a:avLst/>
          </a:prstGeom>
          <a:noFill/>
        </p:spPr>
      </p:pic>
      <p:pic>
        <p:nvPicPr>
          <p:cNvPr id="42" name="Picture 2" descr="C:\Sync\Images\Microsoft Clip Organizer\j043490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2602468"/>
            <a:ext cx="489857" cy="489857"/>
          </a:xfrm>
          <a:prstGeom prst="rect">
            <a:avLst/>
          </a:prstGeom>
          <a:noFill/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069068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Oval 44"/>
          <p:cNvSpPr/>
          <p:nvPr/>
        </p:nvSpPr>
        <p:spPr>
          <a:xfrm>
            <a:off x="3810000" y="2069068"/>
            <a:ext cx="2057400" cy="12192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2069068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Oval 50"/>
          <p:cNvSpPr/>
          <p:nvPr/>
        </p:nvSpPr>
        <p:spPr>
          <a:xfrm>
            <a:off x="6324600" y="2069068"/>
            <a:ext cx="2057400" cy="12192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 descr="C:\Sync\Images\Microsoft Clip Organizer\j043488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38600" y="2602468"/>
            <a:ext cx="504691" cy="504691"/>
          </a:xfrm>
          <a:prstGeom prst="rect">
            <a:avLst/>
          </a:prstGeom>
          <a:noFill/>
        </p:spPr>
      </p:pic>
      <p:pic>
        <p:nvPicPr>
          <p:cNvPr id="61" name="Picture 2" descr="C:\Sync\Images\Microsoft Clip Organizer\j043488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9600" y="2602468"/>
            <a:ext cx="504691" cy="504691"/>
          </a:xfrm>
          <a:prstGeom prst="rect">
            <a:avLst/>
          </a:prstGeom>
          <a:noFill/>
        </p:spPr>
      </p:pic>
      <p:pic>
        <p:nvPicPr>
          <p:cNvPr id="62" name="Picture 2" descr="C:\Sync\Images\Microsoft Clip Organizer\j043488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29309" y="2602468"/>
            <a:ext cx="504691" cy="504691"/>
          </a:xfrm>
          <a:prstGeom prst="rect">
            <a:avLst/>
          </a:prstGeom>
          <a:noFill/>
        </p:spPr>
      </p:pic>
      <p:pic>
        <p:nvPicPr>
          <p:cNvPr id="63" name="Picture 2" descr="C:\Sync\Images\Microsoft Clip Organizer\j0434888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10309" y="2602468"/>
            <a:ext cx="504691" cy="504691"/>
          </a:xfrm>
          <a:prstGeom prst="rect">
            <a:avLst/>
          </a:prstGeom>
          <a:noFill/>
        </p:spPr>
      </p:pic>
      <p:sp>
        <p:nvSpPr>
          <p:cNvPr id="65" name="Rounded Rectangular Callout 64"/>
          <p:cNvSpPr/>
          <p:nvPr/>
        </p:nvSpPr>
        <p:spPr>
          <a:xfrm>
            <a:off x="762000" y="4191000"/>
            <a:ext cx="1371600" cy="304800"/>
          </a:xfrm>
          <a:prstGeom prst="wedgeRoundRectCallout">
            <a:avLst>
              <a:gd name="adj1" fmla="val 23285"/>
              <a:gd name="adj2" fmla="val 11985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Scrum Master</a:t>
            </a:r>
          </a:p>
        </p:txBody>
      </p:sp>
      <p:sp>
        <p:nvSpPr>
          <p:cNvPr id="66" name="Rounded Rectangular Callout 65"/>
          <p:cNvSpPr/>
          <p:nvPr/>
        </p:nvSpPr>
        <p:spPr>
          <a:xfrm>
            <a:off x="152400" y="6096000"/>
            <a:ext cx="1371600" cy="304800"/>
          </a:xfrm>
          <a:prstGeom prst="wedgeRoundRectCallout">
            <a:avLst>
              <a:gd name="adj1" fmla="val 37011"/>
              <a:gd name="adj2" fmla="val -105147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Product owner</a:t>
            </a:r>
          </a:p>
        </p:txBody>
      </p:sp>
      <p:sp>
        <p:nvSpPr>
          <p:cNvPr id="67" name="Rounded Rectangular Callout 66"/>
          <p:cNvSpPr/>
          <p:nvPr/>
        </p:nvSpPr>
        <p:spPr>
          <a:xfrm>
            <a:off x="2057400" y="6248400"/>
            <a:ext cx="1371600" cy="304800"/>
          </a:xfrm>
          <a:prstGeom prst="wedgeRoundRectCallout">
            <a:avLst>
              <a:gd name="adj1" fmla="val -36519"/>
              <a:gd name="adj2" fmla="val -188971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Architect</a:t>
            </a:r>
          </a:p>
        </p:txBody>
      </p:sp>
      <p:sp>
        <p:nvSpPr>
          <p:cNvPr id="68" name="Rounded Rectangular Callout 67"/>
          <p:cNvSpPr/>
          <p:nvPr/>
        </p:nvSpPr>
        <p:spPr>
          <a:xfrm>
            <a:off x="1295400" y="1535668"/>
            <a:ext cx="1371600" cy="304800"/>
          </a:xfrm>
          <a:prstGeom prst="wedgeRoundRectCallout">
            <a:avLst>
              <a:gd name="adj1" fmla="val 23285"/>
              <a:gd name="adj2" fmla="val 11985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Manager</a:t>
            </a:r>
          </a:p>
        </p:txBody>
      </p:sp>
      <p:sp>
        <p:nvSpPr>
          <p:cNvPr id="69" name="Rounded Rectangular Callout 68"/>
          <p:cNvSpPr/>
          <p:nvPr/>
        </p:nvSpPr>
        <p:spPr>
          <a:xfrm>
            <a:off x="6172200" y="1535668"/>
            <a:ext cx="1371600" cy="304800"/>
          </a:xfrm>
          <a:prstGeom prst="wedgeRoundRectCallout">
            <a:avLst>
              <a:gd name="adj1" fmla="val 23285"/>
              <a:gd name="adj2" fmla="val 11985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Lead architect</a:t>
            </a:r>
          </a:p>
        </p:txBody>
      </p:sp>
      <p:sp>
        <p:nvSpPr>
          <p:cNvPr id="70" name="Rounded Rectangular Callout 69"/>
          <p:cNvSpPr/>
          <p:nvPr/>
        </p:nvSpPr>
        <p:spPr>
          <a:xfrm>
            <a:off x="3581400" y="1535668"/>
            <a:ext cx="1371600" cy="304800"/>
          </a:xfrm>
          <a:prstGeom prst="wedgeRoundRectCallout">
            <a:avLst>
              <a:gd name="adj1" fmla="val 23285"/>
              <a:gd name="adj2" fmla="val 11985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Manager</a:t>
            </a:r>
          </a:p>
        </p:txBody>
      </p:sp>
      <p:sp>
        <p:nvSpPr>
          <p:cNvPr id="71" name="Rounded Rectangular Callout 70"/>
          <p:cNvSpPr/>
          <p:nvPr/>
        </p:nvSpPr>
        <p:spPr>
          <a:xfrm>
            <a:off x="4267200" y="1154668"/>
            <a:ext cx="1371600" cy="304800"/>
          </a:xfrm>
          <a:prstGeom prst="wedgeRoundRectCallout">
            <a:avLst>
              <a:gd name="adj1" fmla="val 15442"/>
              <a:gd name="adj2" fmla="val 234559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Marketing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447800" y="3364468"/>
            <a:ext cx="211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Scrum master group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733800" y="3364468"/>
            <a:ext cx="221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Product owner group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477000" y="3364468"/>
            <a:ext cx="16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Architect group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2209800" y="3810000"/>
            <a:ext cx="152400" cy="7620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286000" y="3733800"/>
            <a:ext cx="1752600" cy="9144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2362200" y="3733800"/>
            <a:ext cx="4419600" cy="9906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2819400" y="3733800"/>
            <a:ext cx="685800" cy="8382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3657600" y="3810000"/>
            <a:ext cx="762000" cy="7620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3962400" y="3886200"/>
            <a:ext cx="2819400" cy="7620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3124200" y="3733800"/>
            <a:ext cx="2286000" cy="8382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V="1">
            <a:off x="5791200" y="3810000"/>
            <a:ext cx="1447800" cy="7620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5334000" y="3810000"/>
            <a:ext cx="228600" cy="7620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7620000" y="3810000"/>
            <a:ext cx="152400" cy="76200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 flipV="1">
            <a:off x="3429000" y="3733800"/>
            <a:ext cx="3657600" cy="8382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5562600" y="3733800"/>
            <a:ext cx="1752600" cy="83820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707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8927-532D-4677-8A11-78AB213B0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with other courses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AF733-18CC-4759-8FBF-BCD37FC9A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D8F17-8149-4488-ACCA-199663B98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Afgeronde rechthoek 20">
            <a:extLst>
              <a:ext uri="{FF2B5EF4-FFF2-40B4-BE49-F238E27FC236}">
                <a16:creationId xmlns:a16="http://schemas.microsoft.com/office/drawing/2014/main" id="{8C9F2014-AE4B-4DB6-98C8-CF972199989C}"/>
              </a:ext>
            </a:extLst>
          </p:cNvPr>
          <p:cNvSpPr/>
          <p:nvPr/>
        </p:nvSpPr>
        <p:spPr>
          <a:xfrm>
            <a:off x="2819400" y="2819400"/>
            <a:ext cx="3433005" cy="17525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Application</a:t>
            </a:r>
          </a:p>
        </p:txBody>
      </p:sp>
      <p:sp>
        <p:nvSpPr>
          <p:cNvPr id="7" name="Afgeronde rechthoek 20">
            <a:extLst>
              <a:ext uri="{FF2B5EF4-FFF2-40B4-BE49-F238E27FC236}">
                <a16:creationId xmlns:a16="http://schemas.microsoft.com/office/drawing/2014/main" id="{7D5160CA-1F5D-4626-9873-1CC7D6D3E93C}"/>
              </a:ext>
            </a:extLst>
          </p:cNvPr>
          <p:cNvSpPr/>
          <p:nvPr/>
        </p:nvSpPr>
        <p:spPr>
          <a:xfrm>
            <a:off x="609600" y="2860467"/>
            <a:ext cx="1143000" cy="16704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Browser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31FC72E2-D7EC-45CD-84E3-00ED6C91E916}"/>
              </a:ext>
            </a:extLst>
          </p:cNvPr>
          <p:cNvSpPr/>
          <p:nvPr/>
        </p:nvSpPr>
        <p:spPr>
          <a:xfrm>
            <a:off x="7247283" y="3124200"/>
            <a:ext cx="990600" cy="1066800"/>
          </a:xfrm>
          <a:prstGeom prst="flowChartMagneticDisk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856569-468A-4864-83AE-F36366641F57}"/>
              </a:ext>
            </a:extLst>
          </p:cNvPr>
          <p:cNvCxnSpPr/>
          <p:nvPr/>
        </p:nvCxnSpPr>
        <p:spPr>
          <a:xfrm>
            <a:off x="1905000" y="3695698"/>
            <a:ext cx="762000" cy="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386517-761D-47D8-BC30-E92EB227D827}"/>
              </a:ext>
            </a:extLst>
          </p:cNvPr>
          <p:cNvCxnSpPr/>
          <p:nvPr/>
        </p:nvCxnSpPr>
        <p:spPr>
          <a:xfrm>
            <a:off x="6324600" y="3657600"/>
            <a:ext cx="762000" cy="0"/>
          </a:xfrm>
          <a:prstGeom prst="straightConnector1">
            <a:avLst/>
          </a:prstGeom>
          <a:ln w="412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25784D-97D0-4214-B166-D73BD31CA0B3}"/>
              </a:ext>
            </a:extLst>
          </p:cNvPr>
          <p:cNvSpPr txBox="1"/>
          <p:nvPr/>
        </p:nvSpPr>
        <p:spPr>
          <a:xfrm>
            <a:off x="7190803" y="1512151"/>
            <a:ext cx="1369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Database </a:t>
            </a:r>
          </a:p>
          <a:p>
            <a:r>
              <a:rPr lang="en-US" sz="1600" b="1" dirty="0"/>
              <a:t>Management </a:t>
            </a:r>
          </a:p>
          <a:p>
            <a:r>
              <a:rPr lang="en-US" sz="1600" b="1" dirty="0"/>
              <a:t>Systems</a:t>
            </a:r>
            <a:endParaRPr lang="en-NL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A72808-BF3A-4B19-8390-C360ADE9CAA6}"/>
              </a:ext>
            </a:extLst>
          </p:cNvPr>
          <p:cNvSpPr txBox="1"/>
          <p:nvPr/>
        </p:nvSpPr>
        <p:spPr>
          <a:xfrm>
            <a:off x="3094383" y="4985761"/>
            <a:ext cx="1239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Enterprise </a:t>
            </a:r>
          </a:p>
          <a:p>
            <a:r>
              <a:rPr lang="en-US" sz="1600" b="1" dirty="0"/>
              <a:t>Architecture</a:t>
            </a:r>
            <a:endParaRPr lang="en-NL" sz="1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27581-51AB-432A-8208-A933F8B9B67A}"/>
              </a:ext>
            </a:extLst>
          </p:cNvPr>
          <p:cNvSpPr txBox="1"/>
          <p:nvPr/>
        </p:nvSpPr>
        <p:spPr>
          <a:xfrm>
            <a:off x="2920673" y="1530662"/>
            <a:ext cx="12397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Web </a:t>
            </a:r>
          </a:p>
          <a:p>
            <a:r>
              <a:rPr lang="en-US" sz="1600" b="1" dirty="0"/>
              <a:t>Application </a:t>
            </a:r>
          </a:p>
          <a:p>
            <a:r>
              <a:rPr lang="en-US" sz="1600" b="1" dirty="0"/>
              <a:t>Architecture</a:t>
            </a:r>
            <a:endParaRPr lang="en-NL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22D66A-1CC2-40C0-8ADE-DEC707688CA4}"/>
              </a:ext>
            </a:extLst>
          </p:cNvPr>
          <p:cNvSpPr txBox="1"/>
          <p:nvPr/>
        </p:nvSpPr>
        <p:spPr>
          <a:xfrm>
            <a:off x="569955" y="1572116"/>
            <a:ext cx="1335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Web </a:t>
            </a:r>
          </a:p>
          <a:p>
            <a:r>
              <a:rPr lang="en-US" sz="1600" b="1" dirty="0"/>
              <a:t>Application </a:t>
            </a:r>
          </a:p>
          <a:p>
            <a:r>
              <a:rPr lang="en-US" sz="1600" b="1" dirty="0"/>
              <a:t>Programming</a:t>
            </a:r>
            <a:endParaRPr lang="en-NL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E24A8A-A11E-41E3-9BF3-1B7D7B0CA845}"/>
              </a:ext>
            </a:extLst>
          </p:cNvPr>
          <p:cNvSpPr txBox="1"/>
          <p:nvPr/>
        </p:nvSpPr>
        <p:spPr>
          <a:xfrm>
            <a:off x="5110595" y="4985760"/>
            <a:ext cx="1333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Advanced </a:t>
            </a:r>
          </a:p>
          <a:p>
            <a:r>
              <a:rPr lang="en-US" sz="1600" b="1" dirty="0"/>
              <a:t>Software </a:t>
            </a:r>
          </a:p>
          <a:p>
            <a:r>
              <a:rPr lang="en-US" sz="1600" b="1" dirty="0"/>
              <a:t>Development</a:t>
            </a:r>
            <a:endParaRPr lang="en-NL" sz="16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FF24E0-FC6F-4647-82DA-36434086BEDE}"/>
              </a:ext>
            </a:extLst>
          </p:cNvPr>
          <p:cNvCxnSpPr/>
          <p:nvPr/>
        </p:nvCxnSpPr>
        <p:spPr>
          <a:xfrm>
            <a:off x="1023465" y="2403113"/>
            <a:ext cx="0" cy="584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201CA7-D679-4FCD-AF5C-5A3BD5292835}"/>
              </a:ext>
            </a:extLst>
          </p:cNvPr>
          <p:cNvCxnSpPr/>
          <p:nvPr/>
        </p:nvCxnSpPr>
        <p:spPr>
          <a:xfrm>
            <a:off x="3352800" y="2361659"/>
            <a:ext cx="0" cy="584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5266CD-D921-4645-B8AE-F85757063F08}"/>
              </a:ext>
            </a:extLst>
          </p:cNvPr>
          <p:cNvCxnSpPr/>
          <p:nvPr/>
        </p:nvCxnSpPr>
        <p:spPr>
          <a:xfrm>
            <a:off x="7742672" y="2502317"/>
            <a:ext cx="0" cy="584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1791F4-02A9-4EBB-A86C-D001BFB0923E}"/>
              </a:ext>
            </a:extLst>
          </p:cNvPr>
          <p:cNvCxnSpPr>
            <a:cxnSpLocks/>
          </p:cNvCxnSpPr>
          <p:nvPr/>
        </p:nvCxnSpPr>
        <p:spPr>
          <a:xfrm flipH="1" flipV="1">
            <a:off x="5410200" y="4278234"/>
            <a:ext cx="5235" cy="669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9AB3C6-BF7A-45C9-B066-54DCA5964DF9}"/>
              </a:ext>
            </a:extLst>
          </p:cNvPr>
          <p:cNvCxnSpPr>
            <a:cxnSpLocks/>
          </p:cNvCxnSpPr>
          <p:nvPr/>
        </p:nvCxnSpPr>
        <p:spPr>
          <a:xfrm flipH="1" flipV="1">
            <a:off x="3646174" y="4315836"/>
            <a:ext cx="5235" cy="669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E9DB96B-6E7D-4A87-81F3-62E54F8221AD}"/>
              </a:ext>
            </a:extLst>
          </p:cNvPr>
          <p:cNvSpPr txBox="1"/>
          <p:nvPr/>
        </p:nvSpPr>
        <p:spPr>
          <a:xfrm>
            <a:off x="4983566" y="1588681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Software </a:t>
            </a:r>
          </a:p>
          <a:p>
            <a:r>
              <a:rPr lang="en-US" sz="1600" b="1" dirty="0"/>
              <a:t>Engineering</a:t>
            </a:r>
            <a:endParaRPr lang="en-NL" sz="16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718B9F4-77FE-4B82-94DD-F9DE7640CA98}"/>
              </a:ext>
            </a:extLst>
          </p:cNvPr>
          <p:cNvCxnSpPr/>
          <p:nvPr/>
        </p:nvCxnSpPr>
        <p:spPr>
          <a:xfrm>
            <a:off x="5415693" y="2419678"/>
            <a:ext cx="0" cy="584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287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architecture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hthoek 5"/>
          <p:cNvSpPr/>
          <p:nvPr/>
        </p:nvSpPr>
        <p:spPr>
          <a:xfrm>
            <a:off x="57150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 6"/>
          <p:cNvSpPr/>
          <p:nvPr/>
        </p:nvSpPr>
        <p:spPr>
          <a:xfrm>
            <a:off x="61722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hoek 7"/>
          <p:cNvSpPr/>
          <p:nvPr/>
        </p:nvSpPr>
        <p:spPr>
          <a:xfrm>
            <a:off x="66294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hoek 8"/>
          <p:cNvSpPr/>
          <p:nvPr/>
        </p:nvSpPr>
        <p:spPr>
          <a:xfrm>
            <a:off x="70866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9"/>
          <p:cNvSpPr/>
          <p:nvPr/>
        </p:nvSpPr>
        <p:spPr>
          <a:xfrm>
            <a:off x="75438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hoek 10"/>
          <p:cNvSpPr/>
          <p:nvPr/>
        </p:nvSpPr>
        <p:spPr>
          <a:xfrm>
            <a:off x="80010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hoek 11"/>
          <p:cNvSpPr/>
          <p:nvPr/>
        </p:nvSpPr>
        <p:spPr>
          <a:xfrm>
            <a:off x="84582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68"/>
          <p:cNvSpPr/>
          <p:nvPr/>
        </p:nvSpPr>
        <p:spPr>
          <a:xfrm>
            <a:off x="5969876" y="2133600"/>
            <a:ext cx="685800" cy="304800"/>
          </a:xfrm>
          <a:prstGeom prst="wedgeRoundRectCallout">
            <a:avLst>
              <a:gd name="adj1" fmla="val 23285"/>
              <a:gd name="adj2" fmla="val 11985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Sprint</a:t>
            </a:r>
          </a:p>
        </p:txBody>
      </p:sp>
      <p:cxnSp>
        <p:nvCxnSpPr>
          <p:cNvPr id="15" name="Rechte verbindingslijn met pijl 14"/>
          <p:cNvCxnSpPr/>
          <p:nvPr/>
        </p:nvCxnSpPr>
        <p:spPr>
          <a:xfrm>
            <a:off x="304800" y="4800600"/>
            <a:ext cx="5410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68"/>
          <p:cNvSpPr/>
          <p:nvPr/>
        </p:nvSpPr>
        <p:spPr>
          <a:xfrm>
            <a:off x="95250" y="1600200"/>
            <a:ext cx="1485900" cy="685800"/>
          </a:xfrm>
          <a:prstGeom prst="wedgeRoundRectCallout">
            <a:avLst>
              <a:gd name="adj1" fmla="val 7724"/>
              <a:gd name="adj2" fmla="val 153569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Discover architectural requirements</a:t>
            </a:r>
          </a:p>
        </p:txBody>
      </p:sp>
      <p:sp>
        <p:nvSpPr>
          <p:cNvPr id="18" name="Afgeronde rechthoek 17"/>
          <p:cNvSpPr/>
          <p:nvPr/>
        </p:nvSpPr>
        <p:spPr>
          <a:xfrm>
            <a:off x="304800" y="4351336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Principles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304800" y="3940172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sp>
        <p:nvSpPr>
          <p:cNvPr id="20" name="Afgeronde rechthoek 19"/>
          <p:cNvSpPr/>
          <p:nvPr/>
        </p:nvSpPr>
        <p:spPr>
          <a:xfrm>
            <a:off x="304800" y="3506674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Qualities</a:t>
            </a:r>
          </a:p>
        </p:txBody>
      </p:sp>
      <p:sp>
        <p:nvSpPr>
          <p:cNvPr id="21" name="Afgeronde rechthoek 20"/>
          <p:cNvSpPr/>
          <p:nvPr/>
        </p:nvSpPr>
        <p:spPr>
          <a:xfrm>
            <a:off x="304800" y="3095510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Functional</a:t>
            </a:r>
          </a:p>
        </p:txBody>
      </p:sp>
      <p:sp>
        <p:nvSpPr>
          <p:cNvPr id="22" name="Afgeronde rechthoek 21"/>
          <p:cNvSpPr/>
          <p:nvPr/>
        </p:nvSpPr>
        <p:spPr>
          <a:xfrm>
            <a:off x="3145221" y="3352800"/>
            <a:ext cx="1066800" cy="96043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Just enough upfront design</a:t>
            </a:r>
          </a:p>
        </p:txBody>
      </p:sp>
      <p:cxnSp>
        <p:nvCxnSpPr>
          <p:cNvPr id="23" name="Rechte verbindingslijn met pijl 22"/>
          <p:cNvCxnSpPr/>
          <p:nvPr/>
        </p:nvCxnSpPr>
        <p:spPr>
          <a:xfrm>
            <a:off x="4724400" y="3879737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>
            <a:off x="2286000" y="3879737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ular Callout 68"/>
          <p:cNvSpPr/>
          <p:nvPr/>
        </p:nvSpPr>
        <p:spPr>
          <a:xfrm>
            <a:off x="2724150" y="2073274"/>
            <a:ext cx="1485900" cy="685800"/>
          </a:xfrm>
          <a:prstGeom prst="wedgeRoundRectCallout">
            <a:avLst>
              <a:gd name="adj1" fmla="val 23285"/>
              <a:gd name="adj2" fmla="val 11985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Design just enough to safely start the sprints</a:t>
            </a:r>
          </a:p>
        </p:txBody>
      </p:sp>
      <p:sp>
        <p:nvSpPr>
          <p:cNvPr id="28" name="Rounded Rectangular Callout 68"/>
          <p:cNvSpPr/>
          <p:nvPr/>
        </p:nvSpPr>
        <p:spPr>
          <a:xfrm>
            <a:off x="6565024" y="5368213"/>
            <a:ext cx="1181100" cy="685800"/>
          </a:xfrm>
          <a:prstGeom prst="wedgeRoundRectCallout">
            <a:avLst>
              <a:gd name="adj1" fmla="val -60979"/>
              <a:gd name="adj2" fmla="val -12842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Refine 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867461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88A289-F6CF-414B-98E2-10FEE345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requirements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A0736-66F6-412E-9D75-4DCD70CC6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2DDFD-2802-4128-B6C7-4D754A0A7E1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569075"/>
            <a:ext cx="2895600" cy="365125"/>
          </a:xfrm>
        </p:spPr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13" name="Rechthoek 5">
            <a:extLst>
              <a:ext uri="{FF2B5EF4-FFF2-40B4-BE49-F238E27FC236}">
                <a16:creationId xmlns:a16="http://schemas.microsoft.com/office/drawing/2014/main" id="{E42D608D-83A7-4226-8196-CEF0B5AD51D7}"/>
              </a:ext>
            </a:extLst>
          </p:cNvPr>
          <p:cNvSpPr/>
          <p:nvPr/>
        </p:nvSpPr>
        <p:spPr>
          <a:xfrm>
            <a:off x="5975195" y="1779944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hoek 6">
            <a:extLst>
              <a:ext uri="{FF2B5EF4-FFF2-40B4-BE49-F238E27FC236}">
                <a16:creationId xmlns:a16="http://schemas.microsoft.com/office/drawing/2014/main" id="{4558E9E0-7D6A-449D-AD4C-52383A0A0C25}"/>
              </a:ext>
            </a:extLst>
          </p:cNvPr>
          <p:cNvSpPr/>
          <p:nvPr/>
        </p:nvSpPr>
        <p:spPr>
          <a:xfrm>
            <a:off x="6432395" y="1779944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hoek 7">
            <a:extLst>
              <a:ext uri="{FF2B5EF4-FFF2-40B4-BE49-F238E27FC236}">
                <a16:creationId xmlns:a16="http://schemas.microsoft.com/office/drawing/2014/main" id="{9C66A1AB-27BE-480D-B394-05BF47192F89}"/>
              </a:ext>
            </a:extLst>
          </p:cNvPr>
          <p:cNvSpPr/>
          <p:nvPr/>
        </p:nvSpPr>
        <p:spPr>
          <a:xfrm>
            <a:off x="6889595" y="1779944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hoek 8">
            <a:extLst>
              <a:ext uri="{FF2B5EF4-FFF2-40B4-BE49-F238E27FC236}">
                <a16:creationId xmlns:a16="http://schemas.microsoft.com/office/drawing/2014/main" id="{FD9FC3CB-B8AC-4079-9413-45AEEE4EBCB6}"/>
              </a:ext>
            </a:extLst>
          </p:cNvPr>
          <p:cNvSpPr/>
          <p:nvPr/>
        </p:nvSpPr>
        <p:spPr>
          <a:xfrm>
            <a:off x="7346795" y="1779944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hoek 9">
            <a:extLst>
              <a:ext uri="{FF2B5EF4-FFF2-40B4-BE49-F238E27FC236}">
                <a16:creationId xmlns:a16="http://schemas.microsoft.com/office/drawing/2014/main" id="{AEA080CE-5B75-497A-87F1-50B4C8D7CD1B}"/>
              </a:ext>
            </a:extLst>
          </p:cNvPr>
          <p:cNvSpPr/>
          <p:nvPr/>
        </p:nvSpPr>
        <p:spPr>
          <a:xfrm>
            <a:off x="7803995" y="1779944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hoek 10">
            <a:extLst>
              <a:ext uri="{FF2B5EF4-FFF2-40B4-BE49-F238E27FC236}">
                <a16:creationId xmlns:a16="http://schemas.microsoft.com/office/drawing/2014/main" id="{6C3046FF-A5F8-40E6-AA8B-33B9EC6CB6C9}"/>
              </a:ext>
            </a:extLst>
          </p:cNvPr>
          <p:cNvSpPr/>
          <p:nvPr/>
        </p:nvSpPr>
        <p:spPr>
          <a:xfrm>
            <a:off x="8261195" y="1779944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hoek 11">
            <a:extLst>
              <a:ext uri="{FF2B5EF4-FFF2-40B4-BE49-F238E27FC236}">
                <a16:creationId xmlns:a16="http://schemas.microsoft.com/office/drawing/2014/main" id="{72B72C1A-7C68-41D7-9C78-AF72D85C7B12}"/>
              </a:ext>
            </a:extLst>
          </p:cNvPr>
          <p:cNvSpPr/>
          <p:nvPr/>
        </p:nvSpPr>
        <p:spPr>
          <a:xfrm>
            <a:off x="8718395" y="1779944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68">
            <a:extLst>
              <a:ext uri="{FF2B5EF4-FFF2-40B4-BE49-F238E27FC236}">
                <a16:creationId xmlns:a16="http://schemas.microsoft.com/office/drawing/2014/main" id="{E0915411-75D7-4AB1-BC68-BA82A0600528}"/>
              </a:ext>
            </a:extLst>
          </p:cNvPr>
          <p:cNvSpPr/>
          <p:nvPr/>
        </p:nvSpPr>
        <p:spPr>
          <a:xfrm>
            <a:off x="6230071" y="1246544"/>
            <a:ext cx="685800" cy="304800"/>
          </a:xfrm>
          <a:prstGeom prst="wedgeRoundRectCallout">
            <a:avLst>
              <a:gd name="adj1" fmla="val 23285"/>
              <a:gd name="adj2" fmla="val 11985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Sprint</a:t>
            </a:r>
          </a:p>
        </p:txBody>
      </p:sp>
      <p:cxnSp>
        <p:nvCxnSpPr>
          <p:cNvPr id="21" name="Rechte verbindingslijn met pijl 14">
            <a:extLst>
              <a:ext uri="{FF2B5EF4-FFF2-40B4-BE49-F238E27FC236}">
                <a16:creationId xmlns:a16="http://schemas.microsoft.com/office/drawing/2014/main" id="{DFD8494F-9E15-4738-8338-3F8DD439AFA0}"/>
              </a:ext>
            </a:extLst>
          </p:cNvPr>
          <p:cNvCxnSpPr/>
          <p:nvPr/>
        </p:nvCxnSpPr>
        <p:spPr>
          <a:xfrm>
            <a:off x="564995" y="3913544"/>
            <a:ext cx="5410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ular Callout 68">
            <a:extLst>
              <a:ext uri="{FF2B5EF4-FFF2-40B4-BE49-F238E27FC236}">
                <a16:creationId xmlns:a16="http://schemas.microsoft.com/office/drawing/2014/main" id="{6BC665CE-B8C6-4DB9-911C-D0DF5BB7E6A2}"/>
              </a:ext>
            </a:extLst>
          </p:cNvPr>
          <p:cNvSpPr/>
          <p:nvPr/>
        </p:nvSpPr>
        <p:spPr>
          <a:xfrm>
            <a:off x="355445" y="713144"/>
            <a:ext cx="1485900" cy="685800"/>
          </a:xfrm>
          <a:prstGeom prst="wedgeRoundRectCallout">
            <a:avLst>
              <a:gd name="adj1" fmla="val 7724"/>
              <a:gd name="adj2" fmla="val 153569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Discover architectural requirements</a:t>
            </a:r>
          </a:p>
        </p:txBody>
      </p:sp>
      <p:sp>
        <p:nvSpPr>
          <p:cNvPr id="23" name="Afgeronde rechthoek 17">
            <a:extLst>
              <a:ext uri="{FF2B5EF4-FFF2-40B4-BE49-F238E27FC236}">
                <a16:creationId xmlns:a16="http://schemas.microsoft.com/office/drawing/2014/main" id="{C9AEC9AB-1419-47A5-8174-15A52B1CA492}"/>
              </a:ext>
            </a:extLst>
          </p:cNvPr>
          <p:cNvSpPr/>
          <p:nvPr/>
        </p:nvSpPr>
        <p:spPr>
          <a:xfrm>
            <a:off x="564995" y="3464280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Principles</a:t>
            </a:r>
          </a:p>
        </p:txBody>
      </p:sp>
      <p:sp>
        <p:nvSpPr>
          <p:cNvPr id="24" name="Afgeronde rechthoek 18">
            <a:extLst>
              <a:ext uri="{FF2B5EF4-FFF2-40B4-BE49-F238E27FC236}">
                <a16:creationId xmlns:a16="http://schemas.microsoft.com/office/drawing/2014/main" id="{B88AA23B-2BE6-47F0-AC8D-C319502B4310}"/>
              </a:ext>
            </a:extLst>
          </p:cNvPr>
          <p:cNvSpPr/>
          <p:nvPr/>
        </p:nvSpPr>
        <p:spPr>
          <a:xfrm>
            <a:off x="564995" y="3053116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sp>
        <p:nvSpPr>
          <p:cNvPr id="25" name="Afgeronde rechthoek 19">
            <a:extLst>
              <a:ext uri="{FF2B5EF4-FFF2-40B4-BE49-F238E27FC236}">
                <a16:creationId xmlns:a16="http://schemas.microsoft.com/office/drawing/2014/main" id="{58F5D5A9-A974-4ECE-BFBF-7C8E48898A8C}"/>
              </a:ext>
            </a:extLst>
          </p:cNvPr>
          <p:cNvSpPr/>
          <p:nvPr/>
        </p:nvSpPr>
        <p:spPr>
          <a:xfrm>
            <a:off x="564995" y="2619618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Qualities</a:t>
            </a:r>
          </a:p>
        </p:txBody>
      </p:sp>
      <p:sp>
        <p:nvSpPr>
          <p:cNvPr id="26" name="Afgeronde rechthoek 20">
            <a:extLst>
              <a:ext uri="{FF2B5EF4-FFF2-40B4-BE49-F238E27FC236}">
                <a16:creationId xmlns:a16="http://schemas.microsoft.com/office/drawing/2014/main" id="{3129C0DF-DA4F-44B3-8078-B1705279D0BD}"/>
              </a:ext>
            </a:extLst>
          </p:cNvPr>
          <p:cNvSpPr/>
          <p:nvPr/>
        </p:nvSpPr>
        <p:spPr>
          <a:xfrm>
            <a:off x="564995" y="2208454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Functional</a:t>
            </a:r>
          </a:p>
        </p:txBody>
      </p:sp>
      <p:sp>
        <p:nvSpPr>
          <p:cNvPr id="27" name="Afgeronde rechthoek 21">
            <a:extLst>
              <a:ext uri="{FF2B5EF4-FFF2-40B4-BE49-F238E27FC236}">
                <a16:creationId xmlns:a16="http://schemas.microsoft.com/office/drawing/2014/main" id="{3759BDF4-DE67-4C51-9725-50D200223054}"/>
              </a:ext>
            </a:extLst>
          </p:cNvPr>
          <p:cNvSpPr/>
          <p:nvPr/>
        </p:nvSpPr>
        <p:spPr>
          <a:xfrm>
            <a:off x="3405416" y="2465744"/>
            <a:ext cx="1066800" cy="96043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Just enough upfront design</a:t>
            </a:r>
          </a:p>
        </p:txBody>
      </p:sp>
      <p:cxnSp>
        <p:nvCxnSpPr>
          <p:cNvPr id="28" name="Rechte verbindingslijn met pijl 22">
            <a:extLst>
              <a:ext uri="{FF2B5EF4-FFF2-40B4-BE49-F238E27FC236}">
                <a16:creationId xmlns:a16="http://schemas.microsoft.com/office/drawing/2014/main" id="{8488703C-518E-4521-9792-31CD7E9B6E3E}"/>
              </a:ext>
            </a:extLst>
          </p:cNvPr>
          <p:cNvCxnSpPr/>
          <p:nvPr/>
        </p:nvCxnSpPr>
        <p:spPr>
          <a:xfrm>
            <a:off x="4984595" y="2992681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echte verbindingslijn met pijl 24">
            <a:extLst>
              <a:ext uri="{FF2B5EF4-FFF2-40B4-BE49-F238E27FC236}">
                <a16:creationId xmlns:a16="http://schemas.microsoft.com/office/drawing/2014/main" id="{69E75C69-A90E-4425-B678-96C2A322132A}"/>
              </a:ext>
            </a:extLst>
          </p:cNvPr>
          <p:cNvCxnSpPr/>
          <p:nvPr/>
        </p:nvCxnSpPr>
        <p:spPr>
          <a:xfrm>
            <a:off x="2546195" y="2992681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ular Callout 68">
            <a:extLst>
              <a:ext uri="{FF2B5EF4-FFF2-40B4-BE49-F238E27FC236}">
                <a16:creationId xmlns:a16="http://schemas.microsoft.com/office/drawing/2014/main" id="{1DDA89A8-665C-43D2-BD5B-F79DD5A31D58}"/>
              </a:ext>
            </a:extLst>
          </p:cNvPr>
          <p:cNvSpPr/>
          <p:nvPr/>
        </p:nvSpPr>
        <p:spPr>
          <a:xfrm>
            <a:off x="2984345" y="1186218"/>
            <a:ext cx="1485900" cy="685800"/>
          </a:xfrm>
          <a:prstGeom prst="wedgeRoundRectCallout">
            <a:avLst>
              <a:gd name="adj1" fmla="val 23285"/>
              <a:gd name="adj2" fmla="val 11985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Design just enough to safely start the sprints</a:t>
            </a:r>
          </a:p>
        </p:txBody>
      </p:sp>
      <p:sp>
        <p:nvSpPr>
          <p:cNvPr id="31" name="Rounded Rectangular Callout 68">
            <a:extLst>
              <a:ext uri="{FF2B5EF4-FFF2-40B4-BE49-F238E27FC236}">
                <a16:creationId xmlns:a16="http://schemas.microsoft.com/office/drawing/2014/main" id="{AD2653A4-84B8-4913-A006-5CEBB2FEF39D}"/>
              </a:ext>
            </a:extLst>
          </p:cNvPr>
          <p:cNvSpPr/>
          <p:nvPr/>
        </p:nvSpPr>
        <p:spPr>
          <a:xfrm>
            <a:off x="7537295" y="588004"/>
            <a:ext cx="1181100" cy="685800"/>
          </a:xfrm>
          <a:prstGeom prst="wedgeRoundRectCallout">
            <a:avLst>
              <a:gd name="adj1" fmla="val -93080"/>
              <a:gd name="adj2" fmla="val 108975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Refine the architecture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85B96E4-571E-40EE-A3C4-46050E33C5B3}"/>
              </a:ext>
            </a:extLst>
          </p:cNvPr>
          <p:cNvSpPr/>
          <p:nvPr/>
        </p:nvSpPr>
        <p:spPr>
          <a:xfrm>
            <a:off x="107795" y="457200"/>
            <a:ext cx="1960179" cy="341824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2223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1436-FDBF-4A02-BBA2-5DDC0BFF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B6310-8ACF-4BF5-8D5A-4B2BAF756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should the system functionally do?</a:t>
            </a:r>
          </a:p>
          <a:p>
            <a:pPr lvl="1"/>
            <a:r>
              <a:rPr lang="en-US" dirty="0"/>
              <a:t>Use cases</a:t>
            </a:r>
          </a:p>
          <a:p>
            <a:pPr lvl="1"/>
            <a:r>
              <a:rPr lang="en-US" dirty="0"/>
              <a:t>User stories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6F766-163F-4B45-91A4-60A04E460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546C5B-550D-4E30-9240-6AD04F4E8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B05D3D5-2C6E-4F99-978B-79AA7731E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0774" y="1782763"/>
            <a:ext cx="5273226" cy="507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Content Placeholder 14" descr="postit_note.png">
            <a:extLst>
              <a:ext uri="{FF2B5EF4-FFF2-40B4-BE49-F238E27FC236}">
                <a16:creationId xmlns:a16="http://schemas.microsoft.com/office/drawing/2014/main" id="{BD94924C-4FEC-4CC6-8270-D40DF16351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430264">
            <a:off x="24841" y="3658730"/>
            <a:ext cx="3752181" cy="1522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A4A8D8-3716-4F72-92B0-817A5768D2CF}"/>
              </a:ext>
            </a:extLst>
          </p:cNvPr>
          <p:cNvSpPr txBox="1"/>
          <p:nvPr/>
        </p:nvSpPr>
        <p:spPr>
          <a:xfrm>
            <a:off x="469652" y="3915957"/>
            <a:ext cx="2943922" cy="108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spcBef>
                <a:spcPct val="30000"/>
              </a:spcBef>
            </a:pPr>
            <a:r>
              <a:rPr lang="nl-NL" sz="1400" b="1" dirty="0"/>
              <a:t>As a customer</a:t>
            </a:r>
          </a:p>
          <a:p>
            <a:pPr eaLnBrk="0" hangingPunct="0">
              <a:spcBef>
                <a:spcPct val="30000"/>
              </a:spcBef>
            </a:pPr>
            <a:r>
              <a:rPr lang="nl-NL" sz="1400" b="1" dirty="0"/>
              <a:t>I can view my account history</a:t>
            </a:r>
          </a:p>
          <a:p>
            <a:pPr eaLnBrk="0" hangingPunct="0">
              <a:spcBef>
                <a:spcPct val="30000"/>
              </a:spcBef>
            </a:pPr>
            <a:r>
              <a:rPr lang="nl-NL" sz="1400" b="1" dirty="0"/>
              <a:t>so that I know all transactions on my account</a:t>
            </a:r>
          </a:p>
        </p:txBody>
      </p:sp>
      <p:sp>
        <p:nvSpPr>
          <p:cNvPr id="9" name="Afgeronde rechthoek 17">
            <a:extLst>
              <a:ext uri="{FF2B5EF4-FFF2-40B4-BE49-F238E27FC236}">
                <a16:creationId xmlns:a16="http://schemas.microsoft.com/office/drawing/2014/main" id="{3642D356-47EE-4453-B09C-F25BE09716E9}"/>
              </a:ext>
            </a:extLst>
          </p:cNvPr>
          <p:cNvSpPr/>
          <p:nvPr/>
        </p:nvSpPr>
        <p:spPr>
          <a:xfrm>
            <a:off x="1257300" y="6415938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Principles</a:t>
            </a:r>
          </a:p>
        </p:txBody>
      </p:sp>
      <p:sp>
        <p:nvSpPr>
          <p:cNvPr id="10" name="Afgeronde rechthoek 18">
            <a:extLst>
              <a:ext uri="{FF2B5EF4-FFF2-40B4-BE49-F238E27FC236}">
                <a16:creationId xmlns:a16="http://schemas.microsoft.com/office/drawing/2014/main" id="{D500127E-FE5B-4A29-AC86-12335773B56E}"/>
              </a:ext>
            </a:extLst>
          </p:cNvPr>
          <p:cNvSpPr/>
          <p:nvPr/>
        </p:nvSpPr>
        <p:spPr>
          <a:xfrm>
            <a:off x="1257300" y="6004774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sp>
        <p:nvSpPr>
          <p:cNvPr id="11" name="Afgeronde rechthoek 19">
            <a:extLst>
              <a:ext uri="{FF2B5EF4-FFF2-40B4-BE49-F238E27FC236}">
                <a16:creationId xmlns:a16="http://schemas.microsoft.com/office/drawing/2014/main" id="{5CD48C12-90D7-44BB-B74C-55E0B4F5C40A}"/>
              </a:ext>
            </a:extLst>
          </p:cNvPr>
          <p:cNvSpPr/>
          <p:nvPr/>
        </p:nvSpPr>
        <p:spPr>
          <a:xfrm>
            <a:off x="1257300" y="5571276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Qualities</a:t>
            </a:r>
          </a:p>
        </p:txBody>
      </p:sp>
      <p:sp>
        <p:nvSpPr>
          <p:cNvPr id="12" name="Afgeronde rechthoek 20">
            <a:extLst>
              <a:ext uri="{FF2B5EF4-FFF2-40B4-BE49-F238E27FC236}">
                <a16:creationId xmlns:a16="http://schemas.microsoft.com/office/drawing/2014/main" id="{D5736E97-A097-4227-A42F-D3FC6ED1D5C5}"/>
              </a:ext>
            </a:extLst>
          </p:cNvPr>
          <p:cNvSpPr/>
          <p:nvPr/>
        </p:nvSpPr>
        <p:spPr>
          <a:xfrm>
            <a:off x="1257300" y="5160112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2841178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90DA4-A481-404D-8527-40AD0F83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constraints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6532-9008-4113-B30C-4F22CC508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Constraints from the business (or enterprise architecture</a:t>
            </a:r>
          </a:p>
          <a:p>
            <a:pPr lvl="1"/>
            <a:r>
              <a:rPr lang="en-US" dirty="0"/>
              <a:t>We do everything in </a:t>
            </a:r>
            <a:r>
              <a:rPr lang="en-US" dirty="0" err="1"/>
              <a:t>.Net</a:t>
            </a:r>
            <a:endParaRPr lang="en-US" dirty="0"/>
          </a:p>
          <a:p>
            <a:pPr lvl="1"/>
            <a:r>
              <a:rPr lang="en-US" dirty="0"/>
              <a:t>We always use an Oracle database</a:t>
            </a:r>
          </a:p>
          <a:p>
            <a:pPr lvl="1"/>
            <a:r>
              <a:rPr lang="en-US" dirty="0"/>
              <a:t>Our maintenance engineers all know Java</a:t>
            </a:r>
          </a:p>
          <a:p>
            <a:pPr lvl="1"/>
            <a:r>
              <a:rPr lang="en-US" dirty="0"/>
              <a:t>All applications talk with the Oracle ESB</a:t>
            </a:r>
          </a:p>
          <a:p>
            <a:r>
              <a:rPr lang="en-US" dirty="0"/>
              <a:t>Budget</a:t>
            </a:r>
          </a:p>
          <a:p>
            <a:r>
              <a:rPr lang="en-US" dirty="0"/>
              <a:t>Deadlines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37D95-AB3A-41EA-832F-BC3A124FD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2B060-6097-448A-BC11-6C3308D5B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Afgeronde rechthoek 17">
            <a:extLst>
              <a:ext uri="{FF2B5EF4-FFF2-40B4-BE49-F238E27FC236}">
                <a16:creationId xmlns:a16="http://schemas.microsoft.com/office/drawing/2014/main" id="{828CB668-417C-4E9E-A6DE-665D90A3688C}"/>
              </a:ext>
            </a:extLst>
          </p:cNvPr>
          <p:cNvSpPr/>
          <p:nvPr/>
        </p:nvSpPr>
        <p:spPr>
          <a:xfrm>
            <a:off x="6781800" y="6415938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Principles</a:t>
            </a:r>
          </a:p>
        </p:txBody>
      </p:sp>
      <p:sp>
        <p:nvSpPr>
          <p:cNvPr id="7" name="Afgeronde rechthoek 18">
            <a:extLst>
              <a:ext uri="{FF2B5EF4-FFF2-40B4-BE49-F238E27FC236}">
                <a16:creationId xmlns:a16="http://schemas.microsoft.com/office/drawing/2014/main" id="{CC047DA3-5E11-4C20-A79E-8EE73BF695F8}"/>
              </a:ext>
            </a:extLst>
          </p:cNvPr>
          <p:cNvSpPr/>
          <p:nvPr/>
        </p:nvSpPr>
        <p:spPr>
          <a:xfrm>
            <a:off x="6781800" y="6004774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Constraints</a:t>
            </a:r>
          </a:p>
        </p:txBody>
      </p:sp>
      <p:sp>
        <p:nvSpPr>
          <p:cNvPr id="8" name="Afgeronde rechthoek 19">
            <a:extLst>
              <a:ext uri="{FF2B5EF4-FFF2-40B4-BE49-F238E27FC236}">
                <a16:creationId xmlns:a16="http://schemas.microsoft.com/office/drawing/2014/main" id="{A818CB78-0D22-4128-B316-C020F7A0849E}"/>
              </a:ext>
            </a:extLst>
          </p:cNvPr>
          <p:cNvSpPr/>
          <p:nvPr/>
        </p:nvSpPr>
        <p:spPr>
          <a:xfrm>
            <a:off x="6781800" y="5571276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Qualities</a:t>
            </a:r>
          </a:p>
        </p:txBody>
      </p:sp>
      <p:sp>
        <p:nvSpPr>
          <p:cNvPr id="9" name="Afgeronde rechthoek 20">
            <a:extLst>
              <a:ext uri="{FF2B5EF4-FFF2-40B4-BE49-F238E27FC236}">
                <a16:creationId xmlns:a16="http://schemas.microsoft.com/office/drawing/2014/main" id="{24740553-D886-4A25-9A67-4829E32484C2}"/>
              </a:ext>
            </a:extLst>
          </p:cNvPr>
          <p:cNvSpPr/>
          <p:nvPr/>
        </p:nvSpPr>
        <p:spPr>
          <a:xfrm>
            <a:off x="6781800" y="5160112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1994479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qualities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569075"/>
            <a:ext cx="2895600" cy="365125"/>
          </a:xfrm>
        </p:spPr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Afgeronde rechthoek 17">
            <a:extLst>
              <a:ext uri="{FF2B5EF4-FFF2-40B4-BE49-F238E27FC236}">
                <a16:creationId xmlns:a16="http://schemas.microsoft.com/office/drawing/2014/main" id="{0347303F-9CA9-4CD3-8F78-2CC5181EF9BE}"/>
              </a:ext>
            </a:extLst>
          </p:cNvPr>
          <p:cNvSpPr/>
          <p:nvPr/>
        </p:nvSpPr>
        <p:spPr>
          <a:xfrm>
            <a:off x="7162800" y="4608626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Principles</a:t>
            </a:r>
          </a:p>
        </p:txBody>
      </p:sp>
      <p:sp>
        <p:nvSpPr>
          <p:cNvPr id="12" name="Afgeronde rechthoek 18">
            <a:extLst>
              <a:ext uri="{FF2B5EF4-FFF2-40B4-BE49-F238E27FC236}">
                <a16:creationId xmlns:a16="http://schemas.microsoft.com/office/drawing/2014/main" id="{BBD588F9-92BB-414D-86DD-69D80A29D1DF}"/>
              </a:ext>
            </a:extLst>
          </p:cNvPr>
          <p:cNvSpPr/>
          <p:nvPr/>
        </p:nvSpPr>
        <p:spPr>
          <a:xfrm>
            <a:off x="7162800" y="4197462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sp>
        <p:nvSpPr>
          <p:cNvPr id="13" name="Afgeronde rechthoek 19">
            <a:extLst>
              <a:ext uri="{FF2B5EF4-FFF2-40B4-BE49-F238E27FC236}">
                <a16:creationId xmlns:a16="http://schemas.microsoft.com/office/drawing/2014/main" id="{356A4CB0-016E-4F58-81E8-12282DDC21E3}"/>
              </a:ext>
            </a:extLst>
          </p:cNvPr>
          <p:cNvSpPr/>
          <p:nvPr/>
        </p:nvSpPr>
        <p:spPr>
          <a:xfrm>
            <a:off x="7162800" y="3763964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Qualities</a:t>
            </a:r>
          </a:p>
        </p:txBody>
      </p:sp>
      <p:sp>
        <p:nvSpPr>
          <p:cNvPr id="14" name="Afgeronde rechthoek 20">
            <a:extLst>
              <a:ext uri="{FF2B5EF4-FFF2-40B4-BE49-F238E27FC236}">
                <a16:creationId xmlns:a16="http://schemas.microsoft.com/office/drawing/2014/main" id="{D668E008-DE9A-40AE-8195-293E58E8B8BF}"/>
              </a:ext>
            </a:extLst>
          </p:cNvPr>
          <p:cNvSpPr/>
          <p:nvPr/>
        </p:nvSpPr>
        <p:spPr>
          <a:xfrm>
            <a:off x="7162800" y="3352800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547904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NFR characteristics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Which qualities are available?</a:t>
            </a:r>
          </a:p>
          <a:p>
            <a:r>
              <a:rPr lang="en-US" dirty="0"/>
              <a:t>We need to balance the qualities</a:t>
            </a:r>
          </a:p>
          <a:p>
            <a:r>
              <a:rPr lang="en-US" dirty="0"/>
              <a:t>A quality itself is not precise enough</a:t>
            </a:r>
          </a:p>
          <a:p>
            <a:r>
              <a:rPr lang="en-US" dirty="0"/>
              <a:t>Stakeholders have different interests</a:t>
            </a:r>
          </a:p>
          <a:p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14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91508" y="6553200"/>
            <a:ext cx="4360985" cy="254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NL"/>
              <a:t>© 2018 ICT Intelligence</a:t>
            </a:r>
          </a:p>
        </p:txBody>
      </p:sp>
      <p:sp>
        <p:nvSpPr>
          <p:cNvPr id="15053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93723" y="6629400"/>
            <a:ext cx="609600" cy="177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69781DD-4276-41F5-B82A-9A924E8F67BC}" type="slidenum">
              <a:rPr lang="nl-NL" smtClean="0"/>
              <a:pPr>
                <a:defRPr/>
              </a:pPr>
              <a:t>36</a:t>
            </a:fld>
            <a:endParaRPr lang="nl-NL"/>
          </a:p>
        </p:txBody>
      </p:sp>
      <p:sp>
        <p:nvSpPr>
          <p:cNvPr id="16794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SEI quality model 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444261" y="3810001"/>
            <a:ext cx="6605954" cy="2513013"/>
            <a:chOff x="144" y="1248"/>
            <a:chExt cx="5424" cy="2352"/>
          </a:xfrm>
        </p:grpSpPr>
        <p:sp>
          <p:nvSpPr>
            <p:cNvPr id="167954" name="Rectangle 4"/>
            <p:cNvSpPr>
              <a:spLocks noChangeArrowheads="1"/>
            </p:cNvSpPr>
            <p:nvPr/>
          </p:nvSpPr>
          <p:spPr bwMode="auto">
            <a:xfrm>
              <a:off x="144" y="1248"/>
              <a:ext cx="5424" cy="235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30000"/>
                </a:spcBef>
              </a:pPr>
              <a:endParaRPr lang="nl-NL" b="1"/>
            </a:p>
          </p:txBody>
        </p:sp>
        <p:sp>
          <p:nvSpPr>
            <p:cNvPr id="167955" name="Text Box 5"/>
            <p:cNvSpPr txBox="1">
              <a:spLocks noChangeArrowheads="1"/>
            </p:cNvSpPr>
            <p:nvPr/>
          </p:nvSpPr>
          <p:spPr bwMode="auto">
            <a:xfrm>
              <a:off x="239" y="1327"/>
              <a:ext cx="941" cy="2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Modifiability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Portability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Reusability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Integrability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Testability</a:t>
              </a:r>
            </a:p>
          </p:txBody>
        </p:sp>
        <p:sp>
          <p:nvSpPr>
            <p:cNvPr id="167956" name="Text Box 6"/>
            <p:cNvSpPr txBox="1">
              <a:spLocks noChangeArrowheads="1"/>
            </p:cNvSpPr>
            <p:nvPr/>
          </p:nvSpPr>
          <p:spPr bwMode="auto">
            <a:xfrm>
              <a:off x="1679" y="1327"/>
              <a:ext cx="3504" cy="222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Cost of introducing change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Ability to operate in different computing environments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Ability to reuse components in different applications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Ability that components work correctly together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</p:txBody>
        </p:sp>
        <p:sp>
          <p:nvSpPr>
            <p:cNvPr id="167957" name="Line 7"/>
            <p:cNvSpPr>
              <a:spLocks noChangeShapeType="1"/>
            </p:cNvSpPr>
            <p:nvPr/>
          </p:nvSpPr>
          <p:spPr bwMode="auto">
            <a:xfrm>
              <a:off x="1680" y="1248"/>
              <a:ext cx="0" cy="23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67958" name="Line 8"/>
            <p:cNvSpPr>
              <a:spLocks noChangeShapeType="1"/>
            </p:cNvSpPr>
            <p:nvPr/>
          </p:nvSpPr>
          <p:spPr bwMode="auto">
            <a:xfrm>
              <a:off x="144" y="1728"/>
              <a:ext cx="54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67959" name="Line 9"/>
            <p:cNvSpPr>
              <a:spLocks noChangeShapeType="1"/>
            </p:cNvSpPr>
            <p:nvPr/>
          </p:nvSpPr>
          <p:spPr bwMode="auto">
            <a:xfrm>
              <a:off x="144" y="2112"/>
              <a:ext cx="54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67960" name="Line 10"/>
            <p:cNvSpPr>
              <a:spLocks noChangeShapeType="1"/>
            </p:cNvSpPr>
            <p:nvPr/>
          </p:nvSpPr>
          <p:spPr bwMode="auto">
            <a:xfrm>
              <a:off x="144" y="2544"/>
              <a:ext cx="54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67961" name="Line 11"/>
            <p:cNvSpPr>
              <a:spLocks noChangeShapeType="1"/>
            </p:cNvSpPr>
            <p:nvPr/>
          </p:nvSpPr>
          <p:spPr bwMode="auto">
            <a:xfrm>
              <a:off x="144" y="3024"/>
              <a:ext cx="54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67962" name="Text Box 12"/>
            <p:cNvSpPr txBox="1">
              <a:spLocks noChangeArrowheads="1"/>
            </p:cNvSpPr>
            <p:nvPr/>
          </p:nvSpPr>
          <p:spPr bwMode="auto">
            <a:xfrm>
              <a:off x="1729" y="3199"/>
              <a:ext cx="3056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Ability to systematic testing to discover defects 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444262" y="1219200"/>
            <a:ext cx="6629400" cy="2473261"/>
            <a:chOff x="240" y="1248"/>
            <a:chExt cx="5280" cy="2385"/>
          </a:xfrm>
        </p:grpSpPr>
        <p:sp>
          <p:nvSpPr>
            <p:cNvPr id="167945" name="Rectangle 14"/>
            <p:cNvSpPr>
              <a:spLocks noChangeArrowheads="1"/>
            </p:cNvSpPr>
            <p:nvPr/>
          </p:nvSpPr>
          <p:spPr bwMode="auto">
            <a:xfrm>
              <a:off x="240" y="1248"/>
              <a:ext cx="5280" cy="235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30000"/>
                </a:spcBef>
              </a:pPr>
              <a:endParaRPr lang="nl-NL" b="1"/>
            </a:p>
          </p:txBody>
        </p:sp>
        <p:sp>
          <p:nvSpPr>
            <p:cNvPr id="167946" name="Text Box 15"/>
            <p:cNvSpPr txBox="1">
              <a:spLocks noChangeArrowheads="1"/>
            </p:cNvSpPr>
            <p:nvPr/>
          </p:nvSpPr>
          <p:spPr bwMode="auto">
            <a:xfrm>
              <a:off x="336" y="1293"/>
              <a:ext cx="923" cy="2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Performance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Security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Availability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Functionality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Usability</a:t>
              </a:r>
            </a:p>
          </p:txBody>
        </p:sp>
        <p:sp>
          <p:nvSpPr>
            <p:cNvPr id="167947" name="Text Box 16"/>
            <p:cNvSpPr txBox="1">
              <a:spLocks noChangeArrowheads="1"/>
            </p:cNvSpPr>
            <p:nvPr/>
          </p:nvSpPr>
          <p:spPr bwMode="auto">
            <a:xfrm>
              <a:off x="1954" y="1248"/>
              <a:ext cx="2408" cy="22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 dirty="0">
                  <a:solidFill>
                    <a:srgbClr val="000099"/>
                  </a:solidFill>
                </a:rPr>
                <a:t>Responsiveness of the system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 dirty="0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 dirty="0">
                  <a:solidFill>
                    <a:srgbClr val="000099"/>
                  </a:solidFill>
                </a:rPr>
                <a:t>Ability to resist unauthorized usage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 dirty="0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 dirty="0">
                  <a:solidFill>
                    <a:srgbClr val="000099"/>
                  </a:solidFill>
                </a:rPr>
                <a:t>Portion of time the system is available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 dirty="0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 dirty="0">
                  <a:solidFill>
                    <a:srgbClr val="000099"/>
                  </a:solidFill>
                </a:rPr>
                <a:t>Ability to do intended work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 dirty="0">
                <a:solidFill>
                  <a:srgbClr val="000099"/>
                </a:solidFill>
              </a:endParaRP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en-US" sz="1400" b="1" dirty="0">
                <a:solidFill>
                  <a:srgbClr val="000099"/>
                </a:solidFill>
              </a:endParaRPr>
            </a:p>
          </p:txBody>
        </p:sp>
        <p:sp>
          <p:nvSpPr>
            <p:cNvPr id="167948" name="Line 17"/>
            <p:cNvSpPr>
              <a:spLocks noChangeShapeType="1"/>
            </p:cNvSpPr>
            <p:nvPr/>
          </p:nvSpPr>
          <p:spPr bwMode="auto">
            <a:xfrm>
              <a:off x="1776" y="1248"/>
              <a:ext cx="0" cy="23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67949" name="Line 18"/>
            <p:cNvSpPr>
              <a:spLocks noChangeShapeType="1"/>
            </p:cNvSpPr>
            <p:nvPr/>
          </p:nvSpPr>
          <p:spPr bwMode="auto">
            <a:xfrm>
              <a:off x="240" y="1728"/>
              <a:ext cx="52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67950" name="Line 19"/>
            <p:cNvSpPr>
              <a:spLocks noChangeShapeType="1"/>
            </p:cNvSpPr>
            <p:nvPr/>
          </p:nvSpPr>
          <p:spPr bwMode="auto">
            <a:xfrm>
              <a:off x="240" y="2112"/>
              <a:ext cx="52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67951" name="Line 20"/>
            <p:cNvSpPr>
              <a:spLocks noChangeShapeType="1"/>
            </p:cNvSpPr>
            <p:nvPr/>
          </p:nvSpPr>
          <p:spPr bwMode="auto">
            <a:xfrm>
              <a:off x="240" y="2544"/>
              <a:ext cx="52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67952" name="Line 21"/>
            <p:cNvSpPr>
              <a:spLocks noChangeShapeType="1"/>
            </p:cNvSpPr>
            <p:nvPr/>
          </p:nvSpPr>
          <p:spPr bwMode="auto">
            <a:xfrm>
              <a:off x="240" y="3024"/>
              <a:ext cx="52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67953" name="Text Box 22"/>
            <p:cNvSpPr txBox="1">
              <a:spLocks noChangeArrowheads="1"/>
            </p:cNvSpPr>
            <p:nvPr/>
          </p:nvSpPr>
          <p:spPr bwMode="auto">
            <a:xfrm>
              <a:off x="1968" y="3087"/>
              <a:ext cx="2584" cy="54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Learnability, efficiency, satisfaction, error</a:t>
              </a:r>
            </a:p>
            <a:p>
              <a:pPr defTabSz="76200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400" b="1">
                  <a:solidFill>
                    <a:srgbClr val="000099"/>
                  </a:solidFill>
                </a:rPr>
                <a:t>handling, error avoidance</a:t>
              </a:r>
            </a:p>
          </p:txBody>
        </p:sp>
      </p:grpSp>
      <p:sp>
        <p:nvSpPr>
          <p:cNvPr id="167943" name="Text Box 23"/>
          <p:cNvSpPr txBox="1">
            <a:spLocks noChangeArrowheads="1"/>
          </p:cNvSpPr>
          <p:nvPr/>
        </p:nvSpPr>
        <p:spPr bwMode="auto">
          <a:xfrm>
            <a:off x="241223" y="1981200"/>
            <a:ext cx="2044778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7620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sz="1600" dirty="0"/>
              <a:t>Qualities noticeable at runtime</a:t>
            </a:r>
            <a:endParaRPr lang="en-GB" sz="1600" dirty="0"/>
          </a:p>
        </p:txBody>
      </p: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228600" y="4825425"/>
            <a:ext cx="2044778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76200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sz="1600" dirty="0"/>
              <a:t>Qualities not noticeable at runtime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77229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91508" y="6553200"/>
            <a:ext cx="4360985" cy="254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NL"/>
              <a:t>© 2018 ICT Intelligence</a:t>
            </a:r>
          </a:p>
        </p:txBody>
      </p:sp>
      <p:sp>
        <p:nvSpPr>
          <p:cNvPr id="15155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93723" y="6629400"/>
            <a:ext cx="609600" cy="177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449C7DB-2369-4DF5-AFDD-3EC2AA443ED9}" type="slidenum">
              <a:rPr lang="nl-NL" smtClean="0"/>
              <a:pPr>
                <a:defRPr/>
              </a:pPr>
              <a:t>37</a:t>
            </a:fld>
            <a:endParaRPr lang="nl-NL"/>
          </a:p>
        </p:txBody>
      </p:sp>
      <p:sp>
        <p:nvSpPr>
          <p:cNvPr id="16896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FURPS model</a:t>
            </a:r>
          </a:p>
        </p:txBody>
      </p:sp>
      <p:sp>
        <p:nvSpPr>
          <p:cNvPr id="1689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en-US" sz="2400" b="1" dirty="0"/>
              <a:t>Functionality</a:t>
            </a:r>
            <a:r>
              <a:rPr lang="en-US" altLang="en-US" sz="2400" dirty="0"/>
              <a:t> - evaluate the feature set and capabilities of the program, the generality of the functions delivered and the security of the overall system</a:t>
            </a:r>
          </a:p>
          <a:p>
            <a:pPr>
              <a:lnSpc>
                <a:spcPct val="110000"/>
              </a:lnSpc>
            </a:pPr>
            <a:r>
              <a:rPr lang="en-US" altLang="en-US" sz="2400" b="1" dirty="0"/>
              <a:t>Usability</a:t>
            </a:r>
            <a:r>
              <a:rPr lang="en-US" altLang="en-US" sz="2400" dirty="0"/>
              <a:t> - consider human factors, overall aesthetics, consistency, and documentation</a:t>
            </a:r>
          </a:p>
          <a:p>
            <a:pPr>
              <a:lnSpc>
                <a:spcPct val="110000"/>
              </a:lnSpc>
            </a:pPr>
            <a:r>
              <a:rPr lang="en-US" altLang="en-US" sz="2400" b="1" dirty="0"/>
              <a:t>Reliability</a:t>
            </a:r>
            <a:r>
              <a:rPr lang="en-US" altLang="en-US" sz="2400" dirty="0"/>
              <a:t> - measure the frequency and severity of failure, the accuracy of outputs, the ability to recover from failure, and the predictability</a:t>
            </a:r>
          </a:p>
          <a:p>
            <a:pPr>
              <a:lnSpc>
                <a:spcPct val="110000"/>
              </a:lnSpc>
            </a:pPr>
            <a:r>
              <a:rPr lang="en-US" altLang="en-US" sz="2400" b="1" dirty="0"/>
              <a:t>Performance</a:t>
            </a:r>
            <a:r>
              <a:rPr lang="en-US" altLang="en-US" sz="2400" dirty="0"/>
              <a:t> - measure the processing speed, response time, resource consumption, throughput and efficiency</a:t>
            </a:r>
          </a:p>
          <a:p>
            <a:pPr>
              <a:lnSpc>
                <a:spcPct val="110000"/>
              </a:lnSpc>
            </a:pPr>
            <a:r>
              <a:rPr lang="en-US" altLang="en-US" sz="2400" b="1" dirty="0"/>
              <a:t>Supportability</a:t>
            </a:r>
            <a:r>
              <a:rPr lang="en-US" altLang="en-US" sz="2400" dirty="0"/>
              <a:t> - measure the maintainability, testability, configurability and ease of installation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81970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6DFCC-3EFD-4135-AA69-3E1F8165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Boehm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2046C-637F-4972-972F-A0CC34E35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843EA-44AB-437A-BF0F-CD590CC2F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941C4-28C2-4FE6-9CB8-EFFEC4FA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59805"/>
            <a:ext cx="6629400" cy="52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52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ISO 25010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pic>
        <p:nvPicPr>
          <p:cNvPr id="1217540" name="Picture 4" descr="Afbeeldingsresultaat voor 25010/SQu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0" y="1600200"/>
            <a:ext cx="895716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34451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75077" cy="1041400"/>
          </a:xfrm>
        </p:spPr>
        <p:txBody>
          <a:bodyPr>
            <a:normAutofit/>
          </a:bodyPr>
          <a:lstStyle/>
          <a:p>
            <a:r>
              <a:rPr lang="nl-NL" dirty="0"/>
              <a:t>Architecture </a:t>
            </a:r>
            <a:r>
              <a:rPr lang="nl-NL" dirty="0" err="1"/>
              <a:t>styles</a:t>
            </a:r>
            <a:endParaRPr lang="en-US" dirty="0"/>
          </a:p>
        </p:txBody>
      </p:sp>
      <p:sp>
        <p:nvSpPr>
          <p:cNvPr id="40968" name="AutoShape 43"/>
          <p:cNvSpPr>
            <a:spLocks noChangeArrowheads="1"/>
          </p:cNvSpPr>
          <p:nvPr/>
        </p:nvSpPr>
        <p:spPr bwMode="auto">
          <a:xfrm>
            <a:off x="279875" y="5645816"/>
            <a:ext cx="470389" cy="2889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nl-NL" sz="800"/>
              <a:t>slave</a:t>
            </a:r>
          </a:p>
        </p:txBody>
      </p:sp>
      <p:sp>
        <p:nvSpPr>
          <p:cNvPr id="40969" name="AutoShape 44"/>
          <p:cNvSpPr>
            <a:spLocks noChangeArrowheads="1"/>
          </p:cNvSpPr>
          <p:nvPr/>
        </p:nvSpPr>
        <p:spPr bwMode="auto">
          <a:xfrm>
            <a:off x="1050667" y="5645816"/>
            <a:ext cx="470389" cy="2889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nl-NL" sz="800"/>
              <a:t>slave</a:t>
            </a:r>
          </a:p>
        </p:txBody>
      </p:sp>
      <p:sp>
        <p:nvSpPr>
          <p:cNvPr id="40970" name="Line 45"/>
          <p:cNvSpPr>
            <a:spLocks noChangeShapeType="1"/>
          </p:cNvSpPr>
          <p:nvPr/>
        </p:nvSpPr>
        <p:spPr bwMode="auto">
          <a:xfrm flipH="1">
            <a:off x="580280" y="5233065"/>
            <a:ext cx="599342" cy="41275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AutoShape 46"/>
          <p:cNvSpPr>
            <a:spLocks noChangeArrowheads="1"/>
          </p:cNvSpPr>
          <p:nvPr/>
        </p:nvSpPr>
        <p:spPr bwMode="auto">
          <a:xfrm>
            <a:off x="1050667" y="4944141"/>
            <a:ext cx="470389" cy="2889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nl-NL" sz="800"/>
              <a:t>master</a:t>
            </a:r>
          </a:p>
        </p:txBody>
      </p:sp>
      <p:sp>
        <p:nvSpPr>
          <p:cNvPr id="40972" name="AutoShape 47"/>
          <p:cNvSpPr>
            <a:spLocks noChangeArrowheads="1"/>
          </p:cNvSpPr>
          <p:nvPr/>
        </p:nvSpPr>
        <p:spPr bwMode="auto">
          <a:xfrm>
            <a:off x="1778964" y="5645816"/>
            <a:ext cx="470388" cy="2889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nl-NL" sz="800"/>
              <a:t>slave</a:t>
            </a:r>
          </a:p>
        </p:txBody>
      </p:sp>
      <p:sp>
        <p:nvSpPr>
          <p:cNvPr id="40973" name="Line 48"/>
          <p:cNvSpPr>
            <a:spLocks noChangeShapeType="1"/>
          </p:cNvSpPr>
          <p:nvPr/>
        </p:nvSpPr>
        <p:spPr bwMode="auto">
          <a:xfrm>
            <a:off x="1393568" y="5233065"/>
            <a:ext cx="555381" cy="41275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4" name="Line 49"/>
          <p:cNvSpPr>
            <a:spLocks noChangeShapeType="1"/>
          </p:cNvSpPr>
          <p:nvPr/>
        </p:nvSpPr>
        <p:spPr bwMode="auto">
          <a:xfrm flipH="1">
            <a:off x="1307110" y="5233065"/>
            <a:ext cx="0" cy="41275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5" name="Text Box 50"/>
          <p:cNvSpPr txBox="1">
            <a:spLocks noChangeArrowheads="1"/>
          </p:cNvSpPr>
          <p:nvPr/>
        </p:nvSpPr>
        <p:spPr bwMode="auto">
          <a:xfrm>
            <a:off x="772244" y="6010941"/>
            <a:ext cx="11573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Master-Slave</a:t>
            </a:r>
          </a:p>
        </p:txBody>
      </p:sp>
      <p:sp>
        <p:nvSpPr>
          <p:cNvPr id="40977" name="Text Box 52"/>
          <p:cNvSpPr txBox="1">
            <a:spLocks noChangeArrowheads="1"/>
          </p:cNvSpPr>
          <p:nvPr/>
        </p:nvSpPr>
        <p:spPr bwMode="auto">
          <a:xfrm>
            <a:off x="701920" y="4305300"/>
            <a:ext cx="128695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Pipe-and-Filter</a:t>
            </a:r>
          </a:p>
        </p:txBody>
      </p:sp>
      <p:sp>
        <p:nvSpPr>
          <p:cNvPr id="41031" name="AutoShape 57"/>
          <p:cNvSpPr>
            <a:spLocks noChangeArrowheads="1"/>
          </p:cNvSpPr>
          <p:nvPr/>
        </p:nvSpPr>
        <p:spPr bwMode="auto">
          <a:xfrm>
            <a:off x="971128" y="4000500"/>
            <a:ext cx="275393" cy="228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41032" name="AutoShape 58"/>
          <p:cNvSpPr>
            <a:spLocks noChangeArrowheads="1"/>
          </p:cNvSpPr>
          <p:nvPr/>
        </p:nvSpPr>
        <p:spPr bwMode="auto">
          <a:xfrm>
            <a:off x="1403888" y="4000500"/>
            <a:ext cx="275393" cy="228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41034" name="AutoShape 60"/>
          <p:cNvSpPr>
            <a:spLocks noChangeArrowheads="1"/>
          </p:cNvSpPr>
          <p:nvPr/>
        </p:nvSpPr>
        <p:spPr bwMode="auto">
          <a:xfrm>
            <a:off x="381000" y="4000500"/>
            <a:ext cx="432760" cy="228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41035" name="AutoShape 61"/>
          <p:cNvSpPr>
            <a:spLocks noChangeArrowheads="1"/>
          </p:cNvSpPr>
          <p:nvPr/>
        </p:nvSpPr>
        <p:spPr bwMode="auto">
          <a:xfrm>
            <a:off x="1840219" y="3979419"/>
            <a:ext cx="432760" cy="228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41036" name="Line 62"/>
          <p:cNvSpPr>
            <a:spLocks noChangeShapeType="1"/>
          </p:cNvSpPr>
          <p:nvPr/>
        </p:nvSpPr>
        <p:spPr bwMode="auto">
          <a:xfrm>
            <a:off x="853102" y="4098471"/>
            <a:ext cx="78684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37" name="Line 63"/>
          <p:cNvSpPr>
            <a:spLocks noChangeShapeType="1"/>
          </p:cNvSpPr>
          <p:nvPr/>
        </p:nvSpPr>
        <p:spPr bwMode="auto">
          <a:xfrm>
            <a:off x="1285862" y="4098471"/>
            <a:ext cx="78684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038" name="Line 64"/>
          <p:cNvSpPr>
            <a:spLocks noChangeShapeType="1"/>
          </p:cNvSpPr>
          <p:nvPr/>
        </p:nvSpPr>
        <p:spPr bwMode="auto">
          <a:xfrm>
            <a:off x="1718623" y="4098471"/>
            <a:ext cx="78684" cy="0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126"/>
          <p:cNvGrpSpPr>
            <a:grpSpLocks/>
          </p:cNvGrpSpPr>
          <p:nvPr/>
        </p:nvGrpSpPr>
        <p:grpSpPr bwMode="auto">
          <a:xfrm>
            <a:off x="435641" y="1379172"/>
            <a:ext cx="1406769" cy="381000"/>
            <a:chOff x="4032" y="1584"/>
            <a:chExt cx="1536" cy="336"/>
          </a:xfrm>
        </p:grpSpPr>
        <p:sp>
          <p:nvSpPr>
            <p:cNvPr id="41009" name="AutoShape 127"/>
            <p:cNvSpPr>
              <a:spLocks noChangeArrowheads="1"/>
            </p:cNvSpPr>
            <p:nvPr/>
          </p:nvSpPr>
          <p:spPr bwMode="auto">
            <a:xfrm>
              <a:off x="4032" y="1584"/>
              <a:ext cx="528" cy="336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nl-NL" sz="800"/>
                <a:t>Client</a:t>
              </a:r>
            </a:p>
          </p:txBody>
        </p:sp>
        <p:sp>
          <p:nvSpPr>
            <p:cNvPr id="41010" name="AutoShape 128"/>
            <p:cNvSpPr>
              <a:spLocks noChangeArrowheads="1"/>
            </p:cNvSpPr>
            <p:nvPr/>
          </p:nvSpPr>
          <p:spPr bwMode="auto">
            <a:xfrm>
              <a:off x="5040" y="1584"/>
              <a:ext cx="528" cy="336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nl-NL" sz="800"/>
                <a:t>Server</a:t>
              </a:r>
            </a:p>
          </p:txBody>
        </p:sp>
        <p:sp>
          <p:nvSpPr>
            <p:cNvPr id="41011" name="Line 129"/>
            <p:cNvSpPr>
              <a:spLocks noChangeShapeType="1"/>
            </p:cNvSpPr>
            <p:nvPr/>
          </p:nvSpPr>
          <p:spPr bwMode="auto">
            <a:xfrm flipV="1">
              <a:off x="4560" y="1776"/>
              <a:ext cx="48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84" name="Text Box 130"/>
          <p:cNvSpPr txBox="1">
            <a:spLocks noChangeArrowheads="1"/>
          </p:cNvSpPr>
          <p:nvPr/>
        </p:nvSpPr>
        <p:spPr bwMode="auto">
          <a:xfrm>
            <a:off x="632003" y="1760172"/>
            <a:ext cx="11351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Client-server</a:t>
            </a:r>
          </a:p>
        </p:txBody>
      </p:sp>
      <p:grpSp>
        <p:nvGrpSpPr>
          <p:cNvPr id="8" name="Group 172"/>
          <p:cNvGrpSpPr>
            <a:grpSpLocks/>
          </p:cNvGrpSpPr>
          <p:nvPr/>
        </p:nvGrpSpPr>
        <p:grpSpPr bwMode="auto">
          <a:xfrm>
            <a:off x="494766" y="2403518"/>
            <a:ext cx="1336431" cy="838200"/>
            <a:chOff x="4512" y="96"/>
            <a:chExt cx="1440" cy="912"/>
          </a:xfrm>
        </p:grpSpPr>
        <p:sp>
          <p:nvSpPr>
            <p:cNvPr id="41004" name="AutoShape 173"/>
            <p:cNvSpPr>
              <a:spLocks noChangeArrowheads="1"/>
            </p:cNvSpPr>
            <p:nvPr/>
          </p:nvSpPr>
          <p:spPr bwMode="auto">
            <a:xfrm>
              <a:off x="4512" y="96"/>
              <a:ext cx="1440" cy="144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nl-NL" sz="800"/>
                <a:t>Client</a:t>
              </a:r>
            </a:p>
          </p:txBody>
        </p:sp>
        <p:sp>
          <p:nvSpPr>
            <p:cNvPr id="41005" name="AutoShape 174"/>
            <p:cNvSpPr>
              <a:spLocks noChangeArrowheads="1"/>
            </p:cNvSpPr>
            <p:nvPr/>
          </p:nvSpPr>
          <p:spPr bwMode="auto">
            <a:xfrm>
              <a:off x="4512" y="288"/>
              <a:ext cx="1440" cy="144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nl-NL" sz="800" dirty="0"/>
                <a:t>Presentation </a:t>
              </a:r>
            </a:p>
          </p:txBody>
        </p:sp>
        <p:sp>
          <p:nvSpPr>
            <p:cNvPr id="41006" name="AutoShape 175"/>
            <p:cNvSpPr>
              <a:spLocks noChangeArrowheads="1"/>
            </p:cNvSpPr>
            <p:nvPr/>
          </p:nvSpPr>
          <p:spPr bwMode="auto">
            <a:xfrm>
              <a:off x="4512" y="480"/>
              <a:ext cx="1440" cy="144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nl-NL" sz="800" dirty="0"/>
                <a:t>Service </a:t>
              </a:r>
            </a:p>
          </p:txBody>
        </p:sp>
        <p:sp>
          <p:nvSpPr>
            <p:cNvPr id="41007" name="AutoShape 176"/>
            <p:cNvSpPr>
              <a:spLocks noChangeArrowheads="1"/>
            </p:cNvSpPr>
            <p:nvPr/>
          </p:nvSpPr>
          <p:spPr bwMode="auto">
            <a:xfrm>
              <a:off x="4512" y="672"/>
              <a:ext cx="1440" cy="144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nl-NL" sz="800" dirty="0"/>
                <a:t>Business logic</a:t>
              </a:r>
            </a:p>
          </p:txBody>
        </p:sp>
        <p:sp>
          <p:nvSpPr>
            <p:cNvPr id="41008" name="AutoShape 177"/>
            <p:cNvSpPr>
              <a:spLocks noChangeArrowheads="1"/>
            </p:cNvSpPr>
            <p:nvPr/>
          </p:nvSpPr>
          <p:spPr bwMode="auto">
            <a:xfrm>
              <a:off x="4512" y="864"/>
              <a:ext cx="1440" cy="144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nl-NL" sz="800" dirty="0"/>
                <a:t>Integration </a:t>
              </a:r>
            </a:p>
          </p:txBody>
        </p:sp>
      </p:grpSp>
      <p:sp>
        <p:nvSpPr>
          <p:cNvPr id="40987" name="Text Box 178"/>
          <p:cNvSpPr txBox="1">
            <a:spLocks noChangeArrowheads="1"/>
          </p:cNvSpPr>
          <p:nvPr/>
        </p:nvSpPr>
        <p:spPr bwMode="auto">
          <a:xfrm>
            <a:off x="849390" y="3241718"/>
            <a:ext cx="8077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Layering</a:t>
            </a:r>
          </a:p>
        </p:txBody>
      </p:sp>
      <p:sp>
        <p:nvSpPr>
          <p:cNvPr id="113" name="Slide Number Placeholder 112"/>
          <p:cNvSpPr>
            <a:spLocks noGrp="1"/>
          </p:cNvSpPr>
          <p:nvPr>
            <p:ph type="sldNum" sz="quarter" idx="4"/>
          </p:nvPr>
        </p:nvSpPr>
        <p:spPr>
          <a:xfrm>
            <a:off x="6809543" y="6475567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4" name="Footer Placeholder 1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117" name="Text Box 50">
            <a:extLst>
              <a:ext uri="{FF2B5EF4-FFF2-40B4-BE49-F238E27FC236}">
                <a16:creationId xmlns:a16="http://schemas.microsoft.com/office/drawing/2014/main" id="{6F035DF0-60DB-432C-823D-3B7A4F5DD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423" y="2069553"/>
            <a:ext cx="108645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Microkernel</a:t>
            </a:r>
          </a:p>
        </p:txBody>
      </p:sp>
      <p:sp>
        <p:nvSpPr>
          <p:cNvPr id="118" name="Rechthoek 5">
            <a:extLst>
              <a:ext uri="{FF2B5EF4-FFF2-40B4-BE49-F238E27FC236}">
                <a16:creationId xmlns:a16="http://schemas.microsoft.com/office/drawing/2014/main" id="{908947C9-0528-4072-8ED3-AB5671B89E73}"/>
              </a:ext>
            </a:extLst>
          </p:cNvPr>
          <p:cNvSpPr/>
          <p:nvPr/>
        </p:nvSpPr>
        <p:spPr>
          <a:xfrm>
            <a:off x="2682291" y="1399012"/>
            <a:ext cx="1938754" cy="347109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9" name="Tekstvak 6">
            <a:extLst>
              <a:ext uri="{FF2B5EF4-FFF2-40B4-BE49-F238E27FC236}">
                <a16:creationId xmlns:a16="http://schemas.microsoft.com/office/drawing/2014/main" id="{32F22623-0079-4A4E-876F-547087A5C6A6}"/>
              </a:ext>
            </a:extLst>
          </p:cNvPr>
          <p:cNvSpPr txBox="1"/>
          <p:nvPr/>
        </p:nvSpPr>
        <p:spPr>
          <a:xfrm>
            <a:off x="2784700" y="1397473"/>
            <a:ext cx="218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Minimal functioning core</a:t>
            </a:r>
          </a:p>
        </p:txBody>
      </p:sp>
      <p:sp>
        <p:nvSpPr>
          <p:cNvPr id="120" name="Rechthoek 7">
            <a:extLst>
              <a:ext uri="{FF2B5EF4-FFF2-40B4-BE49-F238E27FC236}">
                <a16:creationId xmlns:a16="http://schemas.microsoft.com/office/drawing/2014/main" id="{86CD4E92-5F00-42FC-94A7-0C2A2DC0DCEE}"/>
              </a:ext>
            </a:extLst>
          </p:cNvPr>
          <p:cNvSpPr/>
          <p:nvPr/>
        </p:nvSpPr>
        <p:spPr>
          <a:xfrm>
            <a:off x="2687955" y="1746121"/>
            <a:ext cx="639303" cy="3393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Plugin</a:t>
            </a:r>
          </a:p>
        </p:txBody>
      </p:sp>
      <p:sp>
        <p:nvSpPr>
          <p:cNvPr id="125" name="Rechthoek 7">
            <a:extLst>
              <a:ext uri="{FF2B5EF4-FFF2-40B4-BE49-F238E27FC236}">
                <a16:creationId xmlns:a16="http://schemas.microsoft.com/office/drawing/2014/main" id="{901AE42D-991B-4D5E-86F4-D39C6C217189}"/>
              </a:ext>
            </a:extLst>
          </p:cNvPr>
          <p:cNvSpPr/>
          <p:nvPr/>
        </p:nvSpPr>
        <p:spPr>
          <a:xfrm>
            <a:off x="3327258" y="1746121"/>
            <a:ext cx="639303" cy="3393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Plugin</a:t>
            </a:r>
          </a:p>
        </p:txBody>
      </p:sp>
      <p:sp>
        <p:nvSpPr>
          <p:cNvPr id="126" name="Rechthoek 7">
            <a:extLst>
              <a:ext uri="{FF2B5EF4-FFF2-40B4-BE49-F238E27FC236}">
                <a16:creationId xmlns:a16="http://schemas.microsoft.com/office/drawing/2014/main" id="{3A9A77B2-36AD-475A-A69A-C3960654A7A6}"/>
              </a:ext>
            </a:extLst>
          </p:cNvPr>
          <p:cNvSpPr/>
          <p:nvPr/>
        </p:nvSpPr>
        <p:spPr>
          <a:xfrm>
            <a:off x="3981742" y="1746121"/>
            <a:ext cx="639303" cy="3393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Plugin</a:t>
            </a:r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8F333918-CC0A-4E0C-9EAA-6117BD0C86FB}"/>
              </a:ext>
            </a:extLst>
          </p:cNvPr>
          <p:cNvGrpSpPr>
            <a:grpSpLocks/>
          </p:cNvGrpSpPr>
          <p:nvPr/>
        </p:nvGrpSpPr>
        <p:grpSpPr bwMode="auto">
          <a:xfrm>
            <a:off x="6402542" y="3515167"/>
            <a:ext cx="1219200" cy="1041401"/>
            <a:chOff x="3840" y="1248"/>
            <a:chExt cx="1872" cy="1344"/>
          </a:xfrm>
        </p:grpSpPr>
        <p:sp>
          <p:nvSpPr>
            <p:cNvPr id="43" name="Rectangle 5">
              <a:extLst>
                <a:ext uri="{FF2B5EF4-FFF2-40B4-BE49-F238E27FC236}">
                  <a16:creationId xmlns:a16="http://schemas.microsoft.com/office/drawing/2014/main" id="{ED570235-266B-417C-91B3-8E860A53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536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5B62EAD7-67F8-48E8-85D3-6D1627BBF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1536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0048C116-7183-4AD0-AD8F-18F6A9117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1776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6" name="Rectangle 8">
              <a:extLst>
                <a:ext uri="{FF2B5EF4-FFF2-40B4-BE49-F238E27FC236}">
                  <a16:creationId xmlns:a16="http://schemas.microsoft.com/office/drawing/2014/main" id="{0E3F94CE-1E10-48D6-8EE9-58EC9F788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1776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40F88022-A751-42E4-98EB-581ED0431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632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48" name="Line 10">
              <a:extLst>
                <a:ext uri="{FF2B5EF4-FFF2-40B4-BE49-F238E27FC236}">
                  <a16:creationId xmlns:a16="http://schemas.microsoft.com/office/drawing/2014/main" id="{AD6C3706-8386-450A-9E99-560427E67F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680"/>
              <a:ext cx="192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11">
              <a:extLst>
                <a:ext uri="{FF2B5EF4-FFF2-40B4-BE49-F238E27FC236}">
                  <a16:creationId xmlns:a16="http://schemas.microsoft.com/office/drawing/2014/main" id="{D2A5EB5D-6E3A-40A9-9D6C-E10F7C98DE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1728"/>
              <a:ext cx="144" cy="96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12">
              <a:extLst>
                <a:ext uri="{FF2B5EF4-FFF2-40B4-BE49-F238E27FC236}">
                  <a16:creationId xmlns:a16="http://schemas.microsoft.com/office/drawing/2014/main" id="{1BC71B50-97BD-4A2A-A2D2-CF15C1BE3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0" y="1584"/>
              <a:ext cx="48" cy="96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13">
              <a:extLst>
                <a:ext uri="{FF2B5EF4-FFF2-40B4-BE49-F238E27FC236}">
                  <a16:creationId xmlns:a16="http://schemas.microsoft.com/office/drawing/2014/main" id="{D8F2AF38-CD55-4AD8-BDE4-F7FA57B77D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584"/>
              <a:ext cx="192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4">
              <a:extLst>
                <a:ext uri="{FF2B5EF4-FFF2-40B4-BE49-F238E27FC236}">
                  <a16:creationId xmlns:a16="http://schemas.microsoft.com/office/drawing/2014/main" id="{AF112102-D5E6-440A-96C0-AD0C321909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632"/>
              <a:ext cx="240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5">
              <a:extLst>
                <a:ext uri="{FF2B5EF4-FFF2-40B4-BE49-F238E27FC236}">
                  <a16:creationId xmlns:a16="http://schemas.microsoft.com/office/drawing/2014/main" id="{063C007F-5CEA-4F1E-B345-BDE59F707D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6" y="1824"/>
              <a:ext cx="144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Rectangle 16">
              <a:extLst>
                <a:ext uri="{FF2B5EF4-FFF2-40B4-BE49-F238E27FC236}">
                  <a16:creationId xmlns:a16="http://schemas.microsoft.com/office/drawing/2014/main" id="{A956697D-5210-4BB9-94AC-8DFB51A4C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2016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5" name="Rectangle 17">
              <a:extLst>
                <a:ext uri="{FF2B5EF4-FFF2-40B4-BE49-F238E27FC236}">
                  <a16:creationId xmlns:a16="http://schemas.microsoft.com/office/drawing/2014/main" id="{213CFCD6-AAA7-4E9E-96C9-D90218C7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2256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20D68BB3-B47A-486B-935D-268166CE5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256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7" name="Rectangle 19">
              <a:extLst>
                <a:ext uri="{FF2B5EF4-FFF2-40B4-BE49-F238E27FC236}">
                  <a16:creationId xmlns:a16="http://schemas.microsoft.com/office/drawing/2014/main" id="{DF6D93F0-E8C2-4B3D-8579-EAA88F420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2112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58" name="Line 20">
              <a:extLst>
                <a:ext uri="{FF2B5EF4-FFF2-40B4-BE49-F238E27FC236}">
                  <a16:creationId xmlns:a16="http://schemas.microsoft.com/office/drawing/2014/main" id="{C62B062A-1DB5-473F-9830-6999B64467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256"/>
              <a:ext cx="0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21">
              <a:extLst>
                <a:ext uri="{FF2B5EF4-FFF2-40B4-BE49-F238E27FC236}">
                  <a16:creationId xmlns:a16="http://schemas.microsoft.com/office/drawing/2014/main" id="{AC3C15F3-310D-4A4F-BF69-BD55B18B95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256"/>
              <a:ext cx="144" cy="48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Line 22">
              <a:extLst>
                <a:ext uri="{FF2B5EF4-FFF2-40B4-BE49-F238E27FC236}">
                  <a16:creationId xmlns:a16="http://schemas.microsoft.com/office/drawing/2014/main" id="{5B69326B-919A-43C2-B204-D8AE62C53A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44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Line 23">
              <a:extLst>
                <a:ext uri="{FF2B5EF4-FFF2-40B4-BE49-F238E27FC236}">
                  <a16:creationId xmlns:a16="http://schemas.microsoft.com/office/drawing/2014/main" id="{8CD396A7-D1DE-4C8B-8541-E756CAC822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8" y="2160"/>
              <a:ext cx="192" cy="144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Line 24">
              <a:extLst>
                <a:ext uri="{FF2B5EF4-FFF2-40B4-BE49-F238E27FC236}">
                  <a16:creationId xmlns:a16="http://schemas.microsoft.com/office/drawing/2014/main" id="{9ABAA792-9514-4738-8307-68C8A046FC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6" y="2304"/>
              <a:ext cx="144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C53BE19C-A889-40BD-9D74-B6E344967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872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64" name="Rectangle 26">
              <a:extLst>
                <a:ext uri="{FF2B5EF4-FFF2-40B4-BE49-F238E27FC236}">
                  <a16:creationId xmlns:a16="http://schemas.microsoft.com/office/drawing/2014/main" id="{0608340C-D053-4234-B71E-8BF610D2FB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872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688FE00E-A419-4897-96CA-B06871714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112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958023F8-7DA2-4D53-BBCE-BCB2C46C5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112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67" name="Line 29">
              <a:extLst>
                <a:ext uri="{FF2B5EF4-FFF2-40B4-BE49-F238E27FC236}">
                  <a16:creationId xmlns:a16="http://schemas.microsoft.com/office/drawing/2014/main" id="{ECB5F827-AE16-471A-BB92-FD614BC2C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56" y="1776"/>
              <a:ext cx="192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30">
              <a:extLst>
                <a:ext uri="{FF2B5EF4-FFF2-40B4-BE49-F238E27FC236}">
                  <a16:creationId xmlns:a16="http://schemas.microsoft.com/office/drawing/2014/main" id="{D5B9C4F7-67FF-4281-9895-107726D11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2" y="2112"/>
              <a:ext cx="96" cy="48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31">
              <a:extLst>
                <a:ext uri="{FF2B5EF4-FFF2-40B4-BE49-F238E27FC236}">
                  <a16:creationId xmlns:a16="http://schemas.microsoft.com/office/drawing/2014/main" id="{2AFE8683-CD8E-40F8-BFE1-87F560D9D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920"/>
              <a:ext cx="240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32">
              <a:extLst>
                <a:ext uri="{FF2B5EF4-FFF2-40B4-BE49-F238E27FC236}">
                  <a16:creationId xmlns:a16="http://schemas.microsoft.com/office/drawing/2014/main" id="{0DFB5504-F8F5-43C0-89F6-C6F906298A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968"/>
              <a:ext cx="240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33">
              <a:extLst>
                <a:ext uri="{FF2B5EF4-FFF2-40B4-BE49-F238E27FC236}">
                  <a16:creationId xmlns:a16="http://schemas.microsoft.com/office/drawing/2014/main" id="{F650A514-B93D-4B6C-B8C4-FBF5AB3BC7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160"/>
              <a:ext cx="144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Rectangle 34">
              <a:extLst>
                <a:ext uri="{FF2B5EF4-FFF2-40B4-BE49-F238E27FC236}">
                  <a16:creationId xmlns:a16="http://schemas.microsoft.com/office/drawing/2014/main" id="{0E9D15C9-A356-400B-9C29-1C38EF1F9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040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3" name="Rectangle 35">
              <a:extLst>
                <a:ext uri="{FF2B5EF4-FFF2-40B4-BE49-F238E27FC236}">
                  <a16:creationId xmlns:a16="http://schemas.microsoft.com/office/drawing/2014/main" id="{FEC878FA-A887-4F13-9ACF-E9F4F130C8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584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4" name="Rectangle 36">
              <a:extLst>
                <a:ext uri="{FF2B5EF4-FFF2-40B4-BE49-F238E27FC236}">
                  <a16:creationId xmlns:a16="http://schemas.microsoft.com/office/drawing/2014/main" id="{B2C76D1C-F5B7-46F5-8ED7-B35535991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1296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5" name="Rectangle 37">
              <a:extLst>
                <a:ext uri="{FF2B5EF4-FFF2-40B4-BE49-F238E27FC236}">
                  <a16:creationId xmlns:a16="http://schemas.microsoft.com/office/drawing/2014/main" id="{E9FC0CB5-09D1-4D68-9206-9D709875F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488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6" name="Rectangle 38">
              <a:extLst>
                <a:ext uri="{FF2B5EF4-FFF2-40B4-BE49-F238E27FC236}">
                  <a16:creationId xmlns:a16="http://schemas.microsoft.com/office/drawing/2014/main" id="{C67136BB-7B3E-48B5-B3BB-DB4D62657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448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7" name="Rectangle 39">
              <a:extLst>
                <a:ext uri="{FF2B5EF4-FFF2-40B4-BE49-F238E27FC236}">
                  <a16:creationId xmlns:a16="http://schemas.microsoft.com/office/drawing/2014/main" id="{04AD14A5-AFD3-4EF2-9DB2-6F0A82DCB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248"/>
              <a:ext cx="192" cy="144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78" name="Line 40">
              <a:extLst>
                <a:ext uri="{FF2B5EF4-FFF2-40B4-BE49-F238E27FC236}">
                  <a16:creationId xmlns:a16="http://schemas.microsoft.com/office/drawing/2014/main" id="{B30C4F6B-C9F1-495B-A013-DFC280C18A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440"/>
              <a:ext cx="0" cy="144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Line 41">
              <a:extLst>
                <a:ext uri="{FF2B5EF4-FFF2-40B4-BE49-F238E27FC236}">
                  <a16:creationId xmlns:a16="http://schemas.microsoft.com/office/drawing/2014/main" id="{1791BC12-BEBA-4D94-99B5-2D2E5FCDE0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2" y="1584"/>
              <a:ext cx="192" cy="48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42">
              <a:extLst>
                <a:ext uri="{FF2B5EF4-FFF2-40B4-BE49-F238E27FC236}">
                  <a16:creationId xmlns:a16="http://schemas.microsoft.com/office/drawing/2014/main" id="{0A3E6703-62FB-4E96-9FAC-2ACA0D0F18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44" y="1392"/>
              <a:ext cx="192" cy="24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43">
              <a:extLst>
                <a:ext uri="{FF2B5EF4-FFF2-40B4-BE49-F238E27FC236}">
                  <a16:creationId xmlns:a16="http://schemas.microsoft.com/office/drawing/2014/main" id="{93F79BDD-A2B3-495D-8FF0-7DBD13F51D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968"/>
              <a:ext cx="192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Afgeronde rechthoek 6">
            <a:extLst>
              <a:ext uri="{FF2B5EF4-FFF2-40B4-BE49-F238E27FC236}">
                <a16:creationId xmlns:a16="http://schemas.microsoft.com/office/drawing/2014/main" id="{6250590C-B2E2-46A1-B917-7C77AEB5E12E}"/>
              </a:ext>
            </a:extLst>
          </p:cNvPr>
          <p:cNvSpPr/>
          <p:nvPr/>
        </p:nvSpPr>
        <p:spPr>
          <a:xfrm>
            <a:off x="6484750" y="1219200"/>
            <a:ext cx="817700" cy="930360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3" name="Afgeronde rechthoek 7">
            <a:extLst>
              <a:ext uri="{FF2B5EF4-FFF2-40B4-BE49-F238E27FC236}">
                <a16:creationId xmlns:a16="http://schemas.microsoft.com/office/drawing/2014/main" id="{F25BE9B9-F000-403A-BD3A-A8B1014E25E5}"/>
              </a:ext>
            </a:extLst>
          </p:cNvPr>
          <p:cNvSpPr/>
          <p:nvPr/>
        </p:nvSpPr>
        <p:spPr>
          <a:xfrm>
            <a:off x="7871320" y="1572996"/>
            <a:ext cx="810620" cy="216609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84" name="Afgeronde rechthoek 8">
            <a:extLst>
              <a:ext uri="{FF2B5EF4-FFF2-40B4-BE49-F238E27FC236}">
                <a16:creationId xmlns:a16="http://schemas.microsoft.com/office/drawing/2014/main" id="{226B27BD-3649-4A1E-9197-9E55872D8C87}"/>
              </a:ext>
            </a:extLst>
          </p:cNvPr>
          <p:cNvSpPr/>
          <p:nvPr/>
        </p:nvSpPr>
        <p:spPr>
          <a:xfrm>
            <a:off x="7871320" y="1313620"/>
            <a:ext cx="810620" cy="171816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87" name="Afgeronde rechthoek 11">
            <a:extLst>
              <a:ext uri="{FF2B5EF4-FFF2-40B4-BE49-F238E27FC236}">
                <a16:creationId xmlns:a16="http://schemas.microsoft.com/office/drawing/2014/main" id="{824ED439-D559-4B51-BD45-E375454872C4}"/>
              </a:ext>
            </a:extLst>
          </p:cNvPr>
          <p:cNvSpPr/>
          <p:nvPr/>
        </p:nvSpPr>
        <p:spPr>
          <a:xfrm>
            <a:off x="7871320" y="1867746"/>
            <a:ext cx="810620" cy="171816"/>
          </a:xfrm>
          <a:prstGeom prst="round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89" name="Tekstvak 13">
            <a:extLst>
              <a:ext uri="{FF2B5EF4-FFF2-40B4-BE49-F238E27FC236}">
                <a16:creationId xmlns:a16="http://schemas.microsoft.com/office/drawing/2014/main" id="{66F2D061-AEA1-48EB-8264-16CF551BEC38}"/>
              </a:ext>
            </a:extLst>
          </p:cNvPr>
          <p:cNvSpPr txBox="1"/>
          <p:nvPr/>
        </p:nvSpPr>
        <p:spPr>
          <a:xfrm>
            <a:off x="6506880" y="1263244"/>
            <a:ext cx="79869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Function1</a:t>
            </a:r>
          </a:p>
          <a:p>
            <a:r>
              <a:rPr lang="en-US" sz="1100" dirty="0"/>
              <a:t>Function2</a:t>
            </a:r>
          </a:p>
          <a:p>
            <a:r>
              <a:rPr lang="en-US" sz="1100" dirty="0"/>
              <a:t>Function3</a:t>
            </a:r>
          </a:p>
          <a:p>
            <a:r>
              <a:rPr lang="en-US" sz="1100" dirty="0"/>
              <a:t>Function4</a:t>
            </a:r>
          </a:p>
          <a:p>
            <a:endParaRPr lang="en-US" sz="1100" dirty="0"/>
          </a:p>
        </p:txBody>
      </p:sp>
      <p:cxnSp>
        <p:nvCxnSpPr>
          <p:cNvPr id="100" name="Rechte verbindingslijn met pijl 44">
            <a:extLst>
              <a:ext uri="{FF2B5EF4-FFF2-40B4-BE49-F238E27FC236}">
                <a16:creationId xmlns:a16="http://schemas.microsoft.com/office/drawing/2014/main" id="{3CF292E6-E837-45CC-BABF-2A23D97A3ED6}"/>
              </a:ext>
            </a:extLst>
          </p:cNvPr>
          <p:cNvCxnSpPr>
            <a:cxnSpLocks/>
            <a:endCxn id="84" idx="1"/>
          </p:cNvCxnSpPr>
          <p:nvPr/>
        </p:nvCxnSpPr>
        <p:spPr>
          <a:xfrm>
            <a:off x="7239927" y="1387659"/>
            <a:ext cx="631393" cy="118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echte verbindingslijn met pijl 54">
            <a:extLst>
              <a:ext uri="{FF2B5EF4-FFF2-40B4-BE49-F238E27FC236}">
                <a16:creationId xmlns:a16="http://schemas.microsoft.com/office/drawing/2014/main" id="{E6A570AC-B782-4DC4-AEA2-615157021E3A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7235510" y="1906298"/>
            <a:ext cx="635810" cy="47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Rechte verbindingslijn met pijl 58">
            <a:extLst>
              <a:ext uri="{FF2B5EF4-FFF2-40B4-BE49-F238E27FC236}">
                <a16:creationId xmlns:a16="http://schemas.microsoft.com/office/drawing/2014/main" id="{6ABCBD2B-D1BD-4B53-ABE9-E3380AC064CB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7177404" y="1399528"/>
            <a:ext cx="693916" cy="297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Rechte verbindingslijn met pijl 60">
            <a:extLst>
              <a:ext uri="{FF2B5EF4-FFF2-40B4-BE49-F238E27FC236}">
                <a16:creationId xmlns:a16="http://schemas.microsoft.com/office/drawing/2014/main" id="{1D1B0996-5D45-4435-A42E-2CB71CB9CAA7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7235510" y="1681301"/>
            <a:ext cx="635810" cy="186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5D87B5-BCD4-401D-B1CD-2499E7CB28E1}"/>
              </a:ext>
            </a:extLst>
          </p:cNvPr>
          <p:cNvGrpSpPr/>
          <p:nvPr/>
        </p:nvGrpSpPr>
        <p:grpSpPr>
          <a:xfrm>
            <a:off x="6484750" y="5041860"/>
            <a:ext cx="1688650" cy="901116"/>
            <a:chOff x="2631831" y="2590800"/>
            <a:chExt cx="3727938" cy="2209800"/>
          </a:xfrm>
        </p:grpSpPr>
        <p:sp>
          <p:nvSpPr>
            <p:cNvPr id="121" name="AutoShape 4">
              <a:extLst>
                <a:ext uri="{FF2B5EF4-FFF2-40B4-BE49-F238E27FC236}">
                  <a16:creationId xmlns:a16="http://schemas.microsoft.com/office/drawing/2014/main" id="{B654FEB0-E395-4B41-8F73-5E2607CB23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2590800"/>
              <a:ext cx="1406769" cy="83820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2" name="Rectangle 5">
              <a:extLst>
                <a:ext uri="{FF2B5EF4-FFF2-40B4-BE49-F238E27FC236}">
                  <a16:creationId xmlns:a16="http://schemas.microsoft.com/office/drawing/2014/main" id="{BCDA7625-D713-4D60-9AD0-B1DF0B296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031" y="27432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3" name="Rectangle 6">
              <a:extLst>
                <a:ext uri="{FF2B5EF4-FFF2-40B4-BE49-F238E27FC236}">
                  <a16:creationId xmlns:a16="http://schemas.microsoft.com/office/drawing/2014/main" id="{5A8E4CC7-03DE-46A9-B06B-C9F31A0C1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738" y="27432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4" name="Rectangle 7">
              <a:extLst>
                <a:ext uri="{FF2B5EF4-FFF2-40B4-BE49-F238E27FC236}">
                  <a16:creationId xmlns:a16="http://schemas.microsoft.com/office/drawing/2014/main" id="{704F4882-8A33-4138-81DF-182E1D4CF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708" y="31242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7" name="Rectangle 8">
              <a:extLst>
                <a:ext uri="{FF2B5EF4-FFF2-40B4-BE49-F238E27FC236}">
                  <a16:creationId xmlns:a16="http://schemas.microsoft.com/office/drawing/2014/main" id="{BA4B0DBC-0A01-460B-ADBB-913777BC7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077" y="31242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8" name="Rectangle 9">
              <a:extLst>
                <a:ext uri="{FF2B5EF4-FFF2-40B4-BE49-F238E27FC236}">
                  <a16:creationId xmlns:a16="http://schemas.microsoft.com/office/drawing/2014/main" id="{8E417D49-0771-4E5D-82F3-4791C1396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3338" y="28956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29" name="Oval 10">
              <a:extLst>
                <a:ext uri="{FF2B5EF4-FFF2-40B4-BE49-F238E27FC236}">
                  <a16:creationId xmlns:a16="http://schemas.microsoft.com/office/drawing/2014/main" id="{ACFA1D56-1E4B-4BD3-8D5F-5B4616A35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308" y="2895600"/>
              <a:ext cx="140677" cy="152400"/>
            </a:xfrm>
            <a:prstGeom prst="ellipse">
              <a:avLst/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30" name="Line 11">
              <a:extLst>
                <a:ext uri="{FF2B5EF4-FFF2-40B4-BE49-F238E27FC236}">
                  <a16:creationId xmlns:a16="http://schemas.microsoft.com/office/drawing/2014/main" id="{D925C407-BA36-45B3-808D-F1E5AC5858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1984" y="2971800"/>
              <a:ext cx="281354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Line 12">
              <a:extLst>
                <a:ext uri="{FF2B5EF4-FFF2-40B4-BE49-F238E27FC236}">
                  <a16:creationId xmlns:a16="http://schemas.microsoft.com/office/drawing/2014/main" id="{FD1491CA-2081-498D-9BBD-1A47FB8082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4692" y="3048000"/>
              <a:ext cx="211015" cy="1524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13">
              <a:extLst>
                <a:ext uri="{FF2B5EF4-FFF2-40B4-BE49-F238E27FC236}">
                  <a16:creationId xmlns:a16="http://schemas.microsoft.com/office/drawing/2014/main" id="{C95BF1AD-7378-4E12-88D7-E832D417DD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4692" y="2819400"/>
              <a:ext cx="70338" cy="1524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Line 14">
              <a:extLst>
                <a:ext uri="{FF2B5EF4-FFF2-40B4-BE49-F238E27FC236}">
                  <a16:creationId xmlns:a16="http://schemas.microsoft.com/office/drawing/2014/main" id="{DB719124-A47D-40DC-98C3-D417372D0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6384" y="2819400"/>
              <a:ext cx="281354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Line 15">
              <a:extLst>
                <a:ext uri="{FF2B5EF4-FFF2-40B4-BE49-F238E27FC236}">
                  <a16:creationId xmlns:a16="http://schemas.microsoft.com/office/drawing/2014/main" id="{A2D75678-3F8A-43F8-977E-B82A36ACC4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56385" y="2895600"/>
              <a:ext cx="351692" cy="3048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Line 16">
              <a:extLst>
                <a:ext uri="{FF2B5EF4-FFF2-40B4-BE49-F238E27FC236}">
                  <a16:creationId xmlns:a16="http://schemas.microsoft.com/office/drawing/2014/main" id="{117E5A78-9535-48F8-A2B4-63D131178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7062" y="3200400"/>
              <a:ext cx="211015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AutoShape 17">
              <a:extLst>
                <a:ext uri="{FF2B5EF4-FFF2-40B4-BE49-F238E27FC236}">
                  <a16:creationId xmlns:a16="http://schemas.microsoft.com/office/drawing/2014/main" id="{894E1873-9DD7-47FE-ACBB-FC9A5E6B1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3962400"/>
              <a:ext cx="1406769" cy="83820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37" name="Rectangle 18">
              <a:extLst>
                <a:ext uri="{FF2B5EF4-FFF2-40B4-BE49-F238E27FC236}">
                  <a16:creationId xmlns:a16="http://schemas.microsoft.com/office/drawing/2014/main" id="{1B70F1D0-4C2E-440B-B7B0-AFEBF5FE81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708" y="41148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38" name="Rectangle 19">
              <a:extLst>
                <a:ext uri="{FF2B5EF4-FFF2-40B4-BE49-F238E27FC236}">
                  <a16:creationId xmlns:a16="http://schemas.microsoft.com/office/drawing/2014/main" id="{73B29AE7-5482-4625-904F-2C3EE512A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708" y="44958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39" name="Rectangle 20">
              <a:extLst>
                <a:ext uri="{FF2B5EF4-FFF2-40B4-BE49-F238E27FC236}">
                  <a16:creationId xmlns:a16="http://schemas.microsoft.com/office/drawing/2014/main" id="{B915D44D-7E69-46C7-9E1B-3CD1C5CF3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077" y="44958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0" name="Rectangle 21">
              <a:extLst>
                <a:ext uri="{FF2B5EF4-FFF2-40B4-BE49-F238E27FC236}">
                  <a16:creationId xmlns:a16="http://schemas.microsoft.com/office/drawing/2014/main" id="{520238BC-98FE-4C51-B84A-7D53142B2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3338" y="42672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1" name="Oval 22">
              <a:extLst>
                <a:ext uri="{FF2B5EF4-FFF2-40B4-BE49-F238E27FC236}">
                  <a16:creationId xmlns:a16="http://schemas.microsoft.com/office/drawing/2014/main" id="{8D1E3F2B-4CCA-4B80-91CF-A8226DA79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1308" y="4267200"/>
              <a:ext cx="140677" cy="152400"/>
            </a:xfrm>
            <a:prstGeom prst="ellipse">
              <a:avLst/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2" name="Line 23">
              <a:extLst>
                <a:ext uri="{FF2B5EF4-FFF2-40B4-BE49-F238E27FC236}">
                  <a16:creationId xmlns:a16="http://schemas.microsoft.com/office/drawing/2014/main" id="{0E9D526F-0203-444B-80A6-0EAA05442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41985" y="4343400"/>
              <a:ext cx="211015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Line 24">
              <a:extLst>
                <a:ext uri="{FF2B5EF4-FFF2-40B4-BE49-F238E27FC236}">
                  <a16:creationId xmlns:a16="http://schemas.microsoft.com/office/drawing/2014/main" id="{2E5A5946-0065-4CF7-863C-D9CAE98B80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04692" y="4495800"/>
              <a:ext cx="211015" cy="762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Line 25">
              <a:extLst>
                <a:ext uri="{FF2B5EF4-FFF2-40B4-BE49-F238E27FC236}">
                  <a16:creationId xmlns:a16="http://schemas.microsoft.com/office/drawing/2014/main" id="{58EC9080-A47F-4341-AE8E-2A0D993BF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4692" y="4191000"/>
              <a:ext cx="211015" cy="2286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Line 26">
              <a:extLst>
                <a:ext uri="{FF2B5EF4-FFF2-40B4-BE49-F238E27FC236}">
                  <a16:creationId xmlns:a16="http://schemas.microsoft.com/office/drawing/2014/main" id="{B06E6D8F-9824-434A-A528-0E9FCE7A82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6723" y="4343400"/>
              <a:ext cx="281354" cy="2286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Line 27">
              <a:extLst>
                <a:ext uri="{FF2B5EF4-FFF2-40B4-BE49-F238E27FC236}">
                  <a16:creationId xmlns:a16="http://schemas.microsoft.com/office/drawing/2014/main" id="{F0DDCB06-E578-41D1-9419-078AEE6A4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7062" y="4572000"/>
              <a:ext cx="211015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AutoShape 28">
              <a:extLst>
                <a:ext uri="{FF2B5EF4-FFF2-40B4-BE49-F238E27FC236}">
                  <a16:creationId xmlns:a16="http://schemas.microsoft.com/office/drawing/2014/main" id="{E56DA133-F821-44E6-A1E1-CE8C888C9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831" y="3429000"/>
              <a:ext cx="1406769" cy="83820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8" name="Rectangle 29">
              <a:extLst>
                <a:ext uri="{FF2B5EF4-FFF2-40B4-BE49-F238E27FC236}">
                  <a16:creationId xmlns:a16="http://schemas.microsoft.com/office/drawing/2014/main" id="{97AD5C87-12D7-4EAC-B311-58FABAD96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861" y="35814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49" name="Rectangle 30">
              <a:extLst>
                <a:ext uri="{FF2B5EF4-FFF2-40B4-BE49-F238E27FC236}">
                  <a16:creationId xmlns:a16="http://schemas.microsoft.com/office/drawing/2014/main" id="{256408AD-1BEB-478B-BFB0-CC4637583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908" y="35814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50" name="Rectangle 31">
              <a:extLst>
                <a:ext uri="{FF2B5EF4-FFF2-40B4-BE49-F238E27FC236}">
                  <a16:creationId xmlns:a16="http://schemas.microsoft.com/office/drawing/2014/main" id="{CFDD199F-DF10-4BD2-813F-103E2EFB7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4538" y="39624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51" name="Rectangle 32">
              <a:extLst>
                <a:ext uri="{FF2B5EF4-FFF2-40B4-BE49-F238E27FC236}">
                  <a16:creationId xmlns:a16="http://schemas.microsoft.com/office/drawing/2014/main" id="{356A6FB9-8157-4AFF-B873-E7D513E34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6908" y="39624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52" name="Oval 33">
              <a:extLst>
                <a:ext uri="{FF2B5EF4-FFF2-40B4-BE49-F238E27FC236}">
                  <a16:creationId xmlns:a16="http://schemas.microsoft.com/office/drawing/2014/main" id="{E7A6A526-F130-4618-A949-4D7C829DB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9277" y="3657600"/>
              <a:ext cx="140677" cy="152400"/>
            </a:xfrm>
            <a:prstGeom prst="ellipse">
              <a:avLst/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53" name="Line 34">
              <a:extLst>
                <a:ext uri="{FF2B5EF4-FFF2-40B4-BE49-F238E27FC236}">
                  <a16:creationId xmlns:a16="http://schemas.microsoft.com/office/drawing/2014/main" id="{CC5C37B3-0DAD-49AE-BA19-3F608C611B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8262" y="3733800"/>
              <a:ext cx="211015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Line 35">
              <a:extLst>
                <a:ext uri="{FF2B5EF4-FFF2-40B4-BE49-F238E27FC236}">
                  <a16:creationId xmlns:a16="http://schemas.microsoft.com/office/drawing/2014/main" id="{A6D9CB8A-8F82-4E37-81FE-33BFCE650F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053861" y="3962400"/>
              <a:ext cx="140677" cy="762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Line 36">
              <a:extLst>
                <a:ext uri="{FF2B5EF4-FFF2-40B4-BE49-F238E27FC236}">
                  <a16:creationId xmlns:a16="http://schemas.microsoft.com/office/drawing/2014/main" id="{04BAB452-0482-4A2B-9633-8980488079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215" y="3657600"/>
              <a:ext cx="351692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Line 37">
              <a:extLst>
                <a:ext uri="{FF2B5EF4-FFF2-40B4-BE49-F238E27FC236}">
                  <a16:creationId xmlns:a16="http://schemas.microsoft.com/office/drawing/2014/main" id="{CCE2EF05-49D4-4AEB-B540-5AC687998B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215" y="3733800"/>
              <a:ext cx="351692" cy="3048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Line 38">
              <a:extLst>
                <a:ext uri="{FF2B5EF4-FFF2-40B4-BE49-F238E27FC236}">
                  <a16:creationId xmlns:a16="http://schemas.microsoft.com/office/drawing/2014/main" id="{245DC478-030D-484C-8E29-C8AE497CB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5892" y="4038600"/>
              <a:ext cx="211015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Rectangle 39">
              <a:extLst>
                <a:ext uri="{FF2B5EF4-FFF2-40B4-BE49-F238E27FC236}">
                  <a16:creationId xmlns:a16="http://schemas.microsoft.com/office/drawing/2014/main" id="{FE8A6D12-2231-4B1E-AB38-705CB09F3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2508" y="3848100"/>
              <a:ext cx="281354" cy="22860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rgbClr val="000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59" name="Line 40">
              <a:extLst>
                <a:ext uri="{FF2B5EF4-FFF2-40B4-BE49-F238E27FC236}">
                  <a16:creationId xmlns:a16="http://schemas.microsoft.com/office/drawing/2014/main" id="{2A0B4D49-0D17-4233-B798-E75708875B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9954" y="3048000"/>
              <a:ext cx="351692" cy="6096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prstDash val="dash"/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Line 41">
              <a:extLst>
                <a:ext uri="{FF2B5EF4-FFF2-40B4-BE49-F238E27FC236}">
                  <a16:creationId xmlns:a16="http://schemas.microsoft.com/office/drawing/2014/main" id="{835ECC09-B0AC-4B55-B323-D88B8669A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9615" y="3810000"/>
              <a:ext cx="351692" cy="4572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prstDash val="dash"/>
              <a:round/>
              <a:headEnd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1" name="Text Box 52">
            <a:extLst>
              <a:ext uri="{FF2B5EF4-FFF2-40B4-BE49-F238E27FC236}">
                <a16:creationId xmlns:a16="http://schemas.microsoft.com/office/drawing/2014/main" id="{E5D99582-5653-4FF8-B4C0-5BB77F578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4789" y="2180631"/>
            <a:ext cx="98963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Procedural</a:t>
            </a:r>
          </a:p>
        </p:txBody>
      </p:sp>
      <p:sp>
        <p:nvSpPr>
          <p:cNvPr id="162" name="Text Box 52">
            <a:extLst>
              <a:ext uri="{FF2B5EF4-FFF2-40B4-BE49-F238E27FC236}">
                <a16:creationId xmlns:a16="http://schemas.microsoft.com/office/drawing/2014/main" id="{08DE4006-CB36-4F72-B397-67C3D0C76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511" y="4436451"/>
            <a:ext cx="135261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Object oriented</a:t>
            </a:r>
          </a:p>
        </p:txBody>
      </p:sp>
      <p:sp>
        <p:nvSpPr>
          <p:cNvPr id="163" name="Text Box 52">
            <a:extLst>
              <a:ext uri="{FF2B5EF4-FFF2-40B4-BE49-F238E27FC236}">
                <a16:creationId xmlns:a16="http://schemas.microsoft.com/office/drawing/2014/main" id="{D33D564D-FEC2-45FE-99D5-928861FA3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181" y="5947326"/>
            <a:ext cx="153913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Component based</a:t>
            </a:r>
          </a:p>
        </p:txBody>
      </p:sp>
      <p:sp>
        <p:nvSpPr>
          <p:cNvPr id="185" name="Oval 2">
            <a:extLst>
              <a:ext uri="{FF2B5EF4-FFF2-40B4-BE49-F238E27FC236}">
                <a16:creationId xmlns:a16="http://schemas.microsoft.com/office/drawing/2014/main" id="{DC83256B-1673-4D18-B49C-4BFCCB119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645" y="3058376"/>
            <a:ext cx="546600" cy="534312"/>
          </a:xfrm>
          <a:prstGeom prst="ellipse">
            <a:avLst/>
          </a:prstGeom>
          <a:solidFill>
            <a:schemeClr val="accent5">
              <a:lumMod val="40000"/>
              <a:lumOff val="60000"/>
              <a:alpha val="47000"/>
            </a:schemeClr>
          </a:solidFill>
          <a:ln w="9525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86" name="PPTShape_0">
            <a:extLst>
              <a:ext uri="{FF2B5EF4-FFF2-40B4-BE49-F238E27FC236}">
                <a16:creationId xmlns:a16="http://schemas.microsoft.com/office/drawing/2014/main" id="{BA012332-4C84-43DF-B8CF-B4B2D7757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684" y="3387184"/>
            <a:ext cx="782483" cy="678166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E4AFE75-7C98-4B53-B14B-64B572A87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687" y="3469386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F154F45F-6C78-42C3-9045-8540ED5E8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1" y="3469386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82947FA-C897-44DD-8C72-77A027C11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76" y="3613239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95CF55EE-B787-4440-9D44-62A05B012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7243" y="3757092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C049A69-5652-4EAB-80E6-CF0A9A467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76" y="3757092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6AF5FF2-B86A-4D30-9BED-D61668F46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4465" y="3900946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193" name="Line 11">
            <a:extLst>
              <a:ext uri="{FF2B5EF4-FFF2-40B4-BE49-F238E27FC236}">
                <a16:creationId xmlns:a16="http://schemas.microsoft.com/office/drawing/2014/main" id="{4C332DEC-DBD3-446F-B5A5-2EB239A79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1835" y="3798193"/>
            <a:ext cx="105741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sz="1400"/>
          </a:p>
        </p:txBody>
      </p:sp>
      <p:sp>
        <p:nvSpPr>
          <p:cNvPr id="194" name="Line 12">
            <a:extLst>
              <a:ext uri="{FF2B5EF4-FFF2-40B4-BE49-F238E27FC236}">
                <a16:creationId xmlns:a16="http://schemas.microsoft.com/office/drawing/2014/main" id="{ADB34E99-D548-4BDE-99F1-11DA10B7F18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5280" y="3510486"/>
            <a:ext cx="105741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sz="1400"/>
          </a:p>
        </p:txBody>
      </p:sp>
      <p:sp>
        <p:nvSpPr>
          <p:cNvPr id="195" name="Line 13">
            <a:extLst>
              <a:ext uri="{FF2B5EF4-FFF2-40B4-BE49-F238E27FC236}">
                <a16:creationId xmlns:a16="http://schemas.microsoft.com/office/drawing/2014/main" id="{0F047AFC-CDDD-4205-AD24-9D30A19B2D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9873" y="3551588"/>
            <a:ext cx="63445" cy="61651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sz="1400"/>
          </a:p>
        </p:txBody>
      </p:sp>
      <p:sp>
        <p:nvSpPr>
          <p:cNvPr id="196" name="Line 14">
            <a:extLst>
              <a:ext uri="{FF2B5EF4-FFF2-40B4-BE49-F238E27FC236}">
                <a16:creationId xmlns:a16="http://schemas.microsoft.com/office/drawing/2014/main" id="{BF957CD1-D4AC-44EB-9C16-816A2DB7843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69873" y="3695441"/>
            <a:ext cx="0" cy="61651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sz="1400"/>
          </a:p>
        </p:txBody>
      </p:sp>
      <p:sp>
        <p:nvSpPr>
          <p:cNvPr id="197" name="Line 15">
            <a:extLst>
              <a:ext uri="{FF2B5EF4-FFF2-40B4-BE49-F238E27FC236}">
                <a16:creationId xmlns:a16="http://schemas.microsoft.com/office/drawing/2014/main" id="{9928FA0B-7008-41E0-9724-B8AD06CB7F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1021" y="3839294"/>
            <a:ext cx="105741" cy="61651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sz="1400"/>
          </a:p>
        </p:txBody>
      </p:sp>
      <p:sp>
        <p:nvSpPr>
          <p:cNvPr id="198" name="Line 16">
            <a:extLst>
              <a:ext uri="{FF2B5EF4-FFF2-40B4-BE49-F238E27FC236}">
                <a16:creationId xmlns:a16="http://schemas.microsoft.com/office/drawing/2014/main" id="{CAAEF8B0-B4C1-4E85-BCA2-1AB74A83FB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79539" y="3674890"/>
            <a:ext cx="148037" cy="8220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endParaRPr lang="nl-NL" sz="1400"/>
          </a:p>
        </p:txBody>
      </p:sp>
      <p:sp>
        <p:nvSpPr>
          <p:cNvPr id="199" name="PPTShape_1">
            <a:extLst>
              <a:ext uri="{FF2B5EF4-FFF2-40B4-BE49-F238E27FC236}">
                <a16:creationId xmlns:a16="http://schemas.microsoft.com/office/drawing/2014/main" id="{50647200-9B50-4C81-BB83-5D5FEAD25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310" y="3243330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0" name="PPTShape_2">
            <a:extLst>
              <a:ext uri="{FF2B5EF4-FFF2-40B4-BE49-F238E27FC236}">
                <a16:creationId xmlns:a16="http://schemas.microsoft.com/office/drawing/2014/main" id="{6ACBAD5B-28DB-4D9A-85CE-50993268C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310" y="3366633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1" name="PPTShape_3">
            <a:extLst>
              <a:ext uri="{FF2B5EF4-FFF2-40B4-BE49-F238E27FC236}">
                <a16:creationId xmlns:a16="http://schemas.microsoft.com/office/drawing/2014/main" id="{9149BDF0-E21D-423E-9A1A-6DC109A02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310" y="3120027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2" name="PPTShape_4">
            <a:extLst>
              <a:ext uri="{FF2B5EF4-FFF2-40B4-BE49-F238E27FC236}">
                <a16:creationId xmlns:a16="http://schemas.microsoft.com/office/drawing/2014/main" id="{FE697B8F-7F13-4689-9972-E3751AD83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481" y="3243330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3" name="PPTShape_5">
            <a:extLst>
              <a:ext uri="{FF2B5EF4-FFF2-40B4-BE49-F238E27FC236}">
                <a16:creationId xmlns:a16="http://schemas.microsoft.com/office/drawing/2014/main" id="{6AC6CED7-B2D9-4DC2-90B7-E3D527159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481" y="3366633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4" name="PPTShape_6">
            <a:extLst>
              <a:ext uri="{FF2B5EF4-FFF2-40B4-BE49-F238E27FC236}">
                <a16:creationId xmlns:a16="http://schemas.microsoft.com/office/drawing/2014/main" id="{4F716C16-274E-4F47-94EE-F8D8D1067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481" y="3120027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5" name="PPTShape_7">
            <a:extLst>
              <a:ext uri="{FF2B5EF4-FFF2-40B4-BE49-F238E27FC236}">
                <a16:creationId xmlns:a16="http://schemas.microsoft.com/office/drawing/2014/main" id="{BE3D7F0F-EF78-44B2-B605-9242F2158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774" y="3798193"/>
            <a:ext cx="390428" cy="390459"/>
          </a:xfrm>
          <a:prstGeom prst="ellipse">
            <a:avLst/>
          </a:prstGeom>
          <a:solidFill>
            <a:schemeClr val="accent5">
              <a:lumMod val="40000"/>
              <a:lumOff val="60000"/>
              <a:alpha val="47000"/>
            </a:schemeClr>
          </a:solidFill>
          <a:ln w="9525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6" name="PPTShape_8">
            <a:extLst>
              <a:ext uri="{FF2B5EF4-FFF2-40B4-BE49-F238E27FC236}">
                <a16:creationId xmlns:a16="http://schemas.microsoft.com/office/drawing/2014/main" id="{18610737-BD95-428A-AC8B-FF1ED90F2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831" y="3944615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7" name="PPTShape_9">
            <a:extLst>
              <a:ext uri="{FF2B5EF4-FFF2-40B4-BE49-F238E27FC236}">
                <a16:creationId xmlns:a16="http://schemas.microsoft.com/office/drawing/2014/main" id="{A4DDD9BB-3FB8-4BB3-A5BC-0849BAD1A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002" y="3839294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8" name="PPTShape_10">
            <a:extLst>
              <a:ext uri="{FF2B5EF4-FFF2-40B4-BE49-F238E27FC236}">
                <a16:creationId xmlns:a16="http://schemas.microsoft.com/office/drawing/2014/main" id="{E2B29588-8EE0-46A5-914E-921F885A4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002" y="3944615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9" name="PPTShape_11">
            <a:extLst>
              <a:ext uri="{FF2B5EF4-FFF2-40B4-BE49-F238E27FC236}">
                <a16:creationId xmlns:a16="http://schemas.microsoft.com/office/drawing/2014/main" id="{0D373D0B-80A3-4659-8700-54648472B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711" y="3366633"/>
            <a:ext cx="390428" cy="595964"/>
          </a:xfrm>
          <a:prstGeom prst="ellipse">
            <a:avLst/>
          </a:prstGeom>
          <a:solidFill>
            <a:schemeClr val="accent5">
              <a:lumMod val="40000"/>
              <a:lumOff val="60000"/>
              <a:alpha val="47000"/>
            </a:schemeClr>
          </a:solidFill>
          <a:ln w="9525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10" name="PPTShape_12">
            <a:extLst>
              <a:ext uri="{FF2B5EF4-FFF2-40B4-BE49-F238E27FC236}">
                <a16:creationId xmlns:a16="http://schemas.microsoft.com/office/drawing/2014/main" id="{6DD90C88-394B-4344-82E7-24769BC61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882" y="3448835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11" name="PPTShape_13">
            <a:extLst>
              <a:ext uri="{FF2B5EF4-FFF2-40B4-BE49-F238E27FC236}">
                <a16:creationId xmlns:a16="http://schemas.microsoft.com/office/drawing/2014/main" id="{9D46F6C3-7745-4FF6-80D5-7B5963856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882" y="3572138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12" name="PPTShape_14">
            <a:extLst>
              <a:ext uri="{FF2B5EF4-FFF2-40B4-BE49-F238E27FC236}">
                <a16:creationId xmlns:a16="http://schemas.microsoft.com/office/drawing/2014/main" id="{495B5A3F-776C-4844-A115-7FE82036A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882" y="3695441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13" name="PPTShape_15">
            <a:extLst>
              <a:ext uri="{FF2B5EF4-FFF2-40B4-BE49-F238E27FC236}">
                <a16:creationId xmlns:a16="http://schemas.microsoft.com/office/drawing/2014/main" id="{FAA9EC64-02EA-460C-8C97-E8A42A24F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389" y="4085900"/>
            <a:ext cx="390428" cy="390459"/>
          </a:xfrm>
          <a:prstGeom prst="ellipse">
            <a:avLst/>
          </a:prstGeom>
          <a:solidFill>
            <a:schemeClr val="accent5">
              <a:lumMod val="40000"/>
              <a:lumOff val="60000"/>
              <a:alpha val="47000"/>
            </a:schemeClr>
          </a:solidFill>
          <a:ln w="9525">
            <a:solidFill>
              <a:schemeClr val="tx2">
                <a:lumMod val="50000"/>
              </a:schemeClr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14" name="PPTShape_16">
            <a:extLst>
              <a:ext uri="{FF2B5EF4-FFF2-40B4-BE49-F238E27FC236}">
                <a16:creationId xmlns:a16="http://schemas.microsoft.com/office/drawing/2014/main" id="{98419DBC-274F-4420-B176-EAD2632C9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0445" y="4250304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15" name="PPTShape_17">
            <a:extLst>
              <a:ext uri="{FF2B5EF4-FFF2-40B4-BE49-F238E27FC236}">
                <a16:creationId xmlns:a16="http://schemas.microsoft.com/office/drawing/2014/main" id="{56512157-0AFB-46EA-B5F6-3558C9D79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617" y="4250304"/>
            <a:ext cx="84593" cy="82202"/>
          </a:xfrm>
          <a:prstGeom prst="rect">
            <a:avLst/>
          </a:prstGeom>
          <a:solidFill>
            <a:srgbClr val="FFFF99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 sz="1400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92DCB62-415F-4311-8E18-7BACBCB48AAE}"/>
              </a:ext>
            </a:extLst>
          </p:cNvPr>
          <p:cNvCxnSpPr>
            <a:stCxn id="209" idx="6"/>
          </p:cNvCxnSpPr>
          <p:nvPr/>
        </p:nvCxnSpPr>
        <p:spPr>
          <a:xfrm>
            <a:off x="3815139" y="3664615"/>
            <a:ext cx="175693" cy="10275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D333AFE-B5B7-4B3C-8FB5-FED9898131F2}"/>
              </a:ext>
            </a:extLst>
          </p:cNvPr>
          <p:cNvCxnSpPr>
            <a:stCxn id="186" idx="7"/>
          </p:cNvCxnSpPr>
          <p:nvPr/>
        </p:nvCxnSpPr>
        <p:spPr>
          <a:xfrm rot="5400000" flipH="1" flipV="1">
            <a:off x="4665764" y="3400096"/>
            <a:ext cx="58214" cy="114592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F250EA2-E293-4452-94C7-9620920B78F8}"/>
              </a:ext>
            </a:extLst>
          </p:cNvPr>
          <p:cNvCxnSpPr/>
          <p:nvPr/>
        </p:nvCxnSpPr>
        <p:spPr>
          <a:xfrm>
            <a:off x="4732645" y="3818744"/>
            <a:ext cx="156171" cy="82202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77372EBF-86A7-4C98-99CC-05D2C97E3D51}"/>
              </a:ext>
            </a:extLst>
          </p:cNvPr>
          <p:cNvCxnSpPr/>
          <p:nvPr/>
        </p:nvCxnSpPr>
        <p:spPr>
          <a:xfrm rot="16200000" flipH="1">
            <a:off x="4525098" y="4056103"/>
            <a:ext cx="102752" cy="39043"/>
          </a:xfrm>
          <a:prstGeom prst="straightConnector1">
            <a:avLst/>
          </a:prstGeom>
          <a:ln w="22225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 Box 52">
            <a:extLst>
              <a:ext uri="{FF2B5EF4-FFF2-40B4-BE49-F238E27FC236}">
                <a16:creationId xmlns:a16="http://schemas.microsoft.com/office/drawing/2014/main" id="{9CE3737B-34EB-4EBC-BDD9-0BB28E20A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4282" y="4332311"/>
            <a:ext cx="184371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Domain Driven Design</a:t>
            </a:r>
          </a:p>
        </p:txBody>
      </p:sp>
    </p:spTree>
    <p:extLst>
      <p:ext uri="{BB962C8B-B14F-4D97-AF65-F5344CB8AC3E}">
        <p14:creationId xmlns:p14="http://schemas.microsoft.com/office/powerpoint/2010/main" val="36083474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NFR characteristics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Which qualities are available?</a:t>
            </a:r>
          </a:p>
          <a:p>
            <a:r>
              <a:rPr lang="en-US" dirty="0">
                <a:solidFill>
                  <a:srgbClr val="FF0000"/>
                </a:solidFill>
              </a:rPr>
              <a:t>We need to balance the qualities</a:t>
            </a:r>
          </a:p>
          <a:p>
            <a:r>
              <a:rPr lang="en-US" dirty="0"/>
              <a:t>A quality itself is not precise enough</a:t>
            </a:r>
          </a:p>
          <a:p>
            <a:r>
              <a:rPr lang="en-US" dirty="0"/>
              <a:t>Stakeholders have different interests</a:t>
            </a:r>
          </a:p>
          <a:p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44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91508" y="6553200"/>
            <a:ext cx="4360985" cy="254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NL"/>
              <a:t>© 2018 ICT Intelligence</a:t>
            </a:r>
          </a:p>
        </p:txBody>
      </p:sp>
      <p:sp>
        <p:nvSpPr>
          <p:cNvPr id="15667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93723" y="6629400"/>
            <a:ext cx="609600" cy="177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010FC9-368D-4B20-A505-65EC7792D272}" type="slidenum">
              <a:rPr lang="nl-NL" smtClean="0"/>
              <a:pPr>
                <a:defRPr/>
              </a:pPr>
              <a:t>41</a:t>
            </a:fld>
            <a:endParaRPr lang="nl-NL"/>
          </a:p>
        </p:txBody>
      </p:sp>
      <p:sp>
        <p:nvSpPr>
          <p:cNvPr id="174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Balance the qualities </a:t>
            </a:r>
          </a:p>
        </p:txBody>
      </p:sp>
      <p:sp>
        <p:nvSpPr>
          <p:cNvPr id="1740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400" dirty="0"/>
              <a:t>More security through encription lowers performance</a:t>
            </a:r>
          </a:p>
          <a:p>
            <a:r>
              <a:rPr lang="nl-NL" sz="2400" dirty="0"/>
              <a:t>More scalability through clustering lowers performance</a:t>
            </a:r>
          </a:p>
          <a:p>
            <a:r>
              <a:rPr lang="nl-NL" sz="2400" dirty="0"/>
              <a:t>More scalability through clustering increases the cost</a:t>
            </a:r>
          </a:p>
          <a:p>
            <a:endParaRPr lang="nl-NL" sz="1800" dirty="0"/>
          </a:p>
        </p:txBody>
      </p:sp>
      <p:sp>
        <p:nvSpPr>
          <p:cNvPr id="174086" name="Text Box 4"/>
          <p:cNvSpPr txBox="1">
            <a:spLocks noChangeArrowheads="1"/>
          </p:cNvSpPr>
          <p:nvPr/>
        </p:nvSpPr>
        <p:spPr bwMode="auto">
          <a:xfrm>
            <a:off x="2667000" y="5181600"/>
            <a:ext cx="30351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1800" b="0" i="1" dirty="0">
                <a:solidFill>
                  <a:srgbClr val="FF0000"/>
                </a:solidFill>
              </a:rPr>
              <a:t>Find the top 5(+/- 2) </a:t>
            </a:r>
            <a:r>
              <a:rPr lang="nl-NL" i="1" dirty="0">
                <a:solidFill>
                  <a:srgbClr val="FF0000"/>
                </a:solidFill>
              </a:rPr>
              <a:t>qualitities</a:t>
            </a:r>
            <a:endParaRPr lang="en-US" sz="1800" b="0" i="1" dirty="0">
              <a:solidFill>
                <a:srgbClr val="FF0000"/>
              </a:solidFill>
            </a:endParaRPr>
          </a:p>
        </p:txBody>
      </p:sp>
      <p:pic>
        <p:nvPicPr>
          <p:cNvPr id="17408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4200" y="2971800"/>
            <a:ext cx="1840523" cy="173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04927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NFR characteristics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Which qualities are available?</a:t>
            </a:r>
          </a:p>
          <a:p>
            <a:r>
              <a:rPr lang="en-US" dirty="0">
                <a:solidFill>
                  <a:srgbClr val="1F497D"/>
                </a:solidFill>
              </a:rPr>
              <a:t>We need to balance the qualities</a:t>
            </a:r>
          </a:p>
          <a:p>
            <a:r>
              <a:rPr lang="en-US" dirty="0">
                <a:solidFill>
                  <a:srgbClr val="FF0000"/>
                </a:solidFill>
              </a:rPr>
              <a:t>A quality itself is not precise enough</a:t>
            </a:r>
          </a:p>
          <a:p>
            <a:r>
              <a:rPr lang="en-US" dirty="0"/>
              <a:t>Stakeholders have different interests</a:t>
            </a:r>
          </a:p>
          <a:p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96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91508" y="6553200"/>
            <a:ext cx="4360985" cy="254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NL"/>
              <a:t>© 2018 ICT Intelligence</a:t>
            </a:r>
            <a:endParaRPr lang="nl-NL" dirty="0"/>
          </a:p>
        </p:txBody>
      </p:sp>
      <p:sp>
        <p:nvSpPr>
          <p:cNvPr id="15769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93723" y="6629400"/>
            <a:ext cx="609600" cy="177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93AA2C3-B89D-4FFB-8188-7F5007A776EA}" type="slidenum">
              <a:rPr lang="nl-NL" smtClean="0"/>
              <a:pPr>
                <a:defRPr/>
              </a:pPr>
              <a:t>43</a:t>
            </a:fld>
            <a:endParaRPr lang="nl-NL"/>
          </a:p>
        </p:txBody>
      </p:sp>
      <p:sp>
        <p:nvSpPr>
          <p:cNvPr id="17510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8229600" cy="838200"/>
          </a:xfrm>
        </p:spPr>
        <p:txBody>
          <a:bodyPr>
            <a:normAutofit/>
          </a:bodyPr>
          <a:lstStyle/>
          <a:p>
            <a:r>
              <a:rPr lang="nl-NL" dirty="0"/>
              <a:t>Quality scenario’s</a:t>
            </a:r>
          </a:p>
        </p:txBody>
      </p:sp>
      <p:sp>
        <p:nvSpPr>
          <p:cNvPr id="1751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A quality on itself has little meaning</a:t>
            </a:r>
          </a:p>
          <a:p>
            <a:r>
              <a:rPr lang="en-US" sz="2400" dirty="0"/>
              <a:t>Create scenario’s for the top </a:t>
            </a:r>
            <a:r>
              <a:rPr lang="en-US" sz="2400" dirty="0" err="1"/>
              <a:t>qualitities</a:t>
            </a:r>
            <a:endParaRPr lang="en-US" sz="2400" dirty="0"/>
          </a:p>
          <a:p>
            <a:r>
              <a:rPr lang="en-US" sz="2400" dirty="0"/>
              <a:t>Make  scenario’s measurable</a:t>
            </a:r>
          </a:p>
          <a:p>
            <a:pPr lvl="1"/>
            <a:r>
              <a:rPr lang="en-US" sz="2000" dirty="0"/>
              <a:t>The should be able to scale to 1000 concurrent users</a:t>
            </a:r>
          </a:p>
          <a:p>
            <a:pPr lvl="1"/>
            <a:r>
              <a:rPr lang="en-US" sz="2000" dirty="0"/>
              <a:t>The system should be available 24/7</a:t>
            </a:r>
          </a:p>
          <a:p>
            <a:pPr lvl="1"/>
            <a:r>
              <a:rPr lang="en-US" sz="2000" dirty="0"/>
              <a:t>All user actions should give a response within 3 seconds. </a:t>
            </a:r>
          </a:p>
          <a:p>
            <a:r>
              <a:rPr lang="en-US" sz="2400" dirty="0"/>
              <a:t>Prioritize the scenario's</a:t>
            </a:r>
          </a:p>
          <a:p>
            <a:r>
              <a:rPr lang="en-US" sz="2400" dirty="0"/>
              <a:t>Write acceptance tests for NFR scenario’s</a:t>
            </a:r>
          </a:p>
          <a:p>
            <a:endParaRPr lang="nl-NL" sz="1800" dirty="0"/>
          </a:p>
          <a:p>
            <a:endParaRPr lang="nl-NL" sz="1800" dirty="0"/>
          </a:p>
        </p:txBody>
      </p:sp>
      <p:pic>
        <p:nvPicPr>
          <p:cNvPr id="1751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4572000"/>
            <a:ext cx="1640670" cy="1711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8650655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NFR characteristics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Which qualities are available?</a:t>
            </a:r>
          </a:p>
          <a:p>
            <a:r>
              <a:rPr lang="en-US" dirty="0">
                <a:solidFill>
                  <a:srgbClr val="1F497D"/>
                </a:solidFill>
              </a:rPr>
              <a:t>We need to balance the qualities</a:t>
            </a:r>
          </a:p>
          <a:p>
            <a:r>
              <a:rPr lang="en-US" dirty="0"/>
              <a:t>A quality itself is not precise enough</a:t>
            </a:r>
          </a:p>
          <a:p>
            <a:r>
              <a:rPr lang="en-US" dirty="0">
                <a:solidFill>
                  <a:srgbClr val="FF0000"/>
                </a:solidFill>
              </a:rPr>
              <a:t>Stakeholders have different interests</a:t>
            </a:r>
          </a:p>
          <a:p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9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Stakeholders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nl-NL" dirty="0"/>
              <a:t>User</a:t>
            </a:r>
          </a:p>
          <a:p>
            <a:pPr>
              <a:lnSpc>
                <a:spcPct val="90000"/>
              </a:lnSpc>
            </a:pPr>
            <a:r>
              <a:rPr lang="nl-NL" dirty="0"/>
              <a:t>Customer</a:t>
            </a:r>
          </a:p>
          <a:p>
            <a:pPr>
              <a:lnSpc>
                <a:spcPct val="90000"/>
              </a:lnSpc>
            </a:pPr>
            <a:r>
              <a:rPr lang="nl-NL" dirty="0"/>
              <a:t>Developer</a:t>
            </a:r>
          </a:p>
          <a:p>
            <a:pPr>
              <a:lnSpc>
                <a:spcPct val="90000"/>
              </a:lnSpc>
            </a:pPr>
            <a:r>
              <a:rPr lang="nl-NL" dirty="0"/>
              <a:t>Application architect</a:t>
            </a:r>
          </a:p>
          <a:p>
            <a:pPr>
              <a:lnSpc>
                <a:spcPct val="90000"/>
              </a:lnSpc>
            </a:pPr>
            <a:r>
              <a:rPr lang="nl-NL" dirty="0"/>
              <a:t>Project manager</a:t>
            </a:r>
          </a:p>
          <a:p>
            <a:pPr>
              <a:lnSpc>
                <a:spcPct val="90000"/>
              </a:lnSpc>
            </a:pPr>
            <a:r>
              <a:rPr lang="nl-NL" dirty="0"/>
              <a:t>Tester</a:t>
            </a:r>
          </a:p>
          <a:p>
            <a:pPr>
              <a:lnSpc>
                <a:spcPct val="90000"/>
              </a:lnSpc>
            </a:pPr>
            <a:r>
              <a:rPr lang="nl-NL" dirty="0"/>
              <a:t>Maintenance</a:t>
            </a:r>
          </a:p>
          <a:p>
            <a:pPr>
              <a:lnSpc>
                <a:spcPct val="90000"/>
              </a:lnSpc>
            </a:pPr>
            <a:r>
              <a:rPr lang="nl-NL" dirty="0"/>
              <a:t>System administrator</a:t>
            </a:r>
          </a:p>
          <a:p>
            <a:pPr>
              <a:lnSpc>
                <a:spcPct val="90000"/>
              </a:lnSpc>
            </a:pPr>
            <a:r>
              <a:rPr lang="nl-NL" dirty="0"/>
              <a:t>Database administrator</a:t>
            </a:r>
          </a:p>
          <a:p>
            <a:pPr>
              <a:lnSpc>
                <a:spcPct val="90000"/>
              </a:lnSpc>
            </a:pPr>
            <a:r>
              <a:rPr lang="nl-NL" dirty="0"/>
              <a:t>Sales</a:t>
            </a:r>
          </a:p>
          <a:p>
            <a:pPr>
              <a:lnSpc>
                <a:spcPct val="90000"/>
              </a:lnSpc>
            </a:pPr>
            <a:r>
              <a:rPr lang="nl-NL" dirty="0"/>
              <a:t>Infrastructure architect</a:t>
            </a:r>
          </a:p>
          <a:p>
            <a:pPr>
              <a:lnSpc>
                <a:spcPct val="90000"/>
              </a:lnSpc>
            </a:pPr>
            <a:r>
              <a:rPr lang="nl-NL" dirty="0"/>
              <a:t>Hardware expert</a:t>
            </a:r>
          </a:p>
          <a:p>
            <a:pPr>
              <a:lnSpc>
                <a:spcPct val="90000"/>
              </a:lnSpc>
            </a:pPr>
            <a:r>
              <a:rPr lang="nl-NL" dirty="0"/>
              <a:t>Security architect</a:t>
            </a:r>
          </a:p>
          <a:p>
            <a:pPr>
              <a:lnSpc>
                <a:spcPct val="90000"/>
              </a:lnSpc>
            </a:pPr>
            <a:r>
              <a:rPr lang="nl-NL" dirty="0"/>
              <a:t>Trainer</a:t>
            </a:r>
          </a:p>
          <a:p>
            <a:pPr>
              <a:lnSpc>
                <a:spcPct val="90000"/>
              </a:lnSpc>
            </a:pPr>
            <a:r>
              <a:rPr lang="nl-NL" dirty="0"/>
              <a:t>Integration architect</a:t>
            </a:r>
          </a:p>
          <a:p>
            <a:pPr>
              <a:lnSpc>
                <a:spcPct val="90000"/>
              </a:lnSpc>
            </a:pPr>
            <a:r>
              <a:rPr lang="nl-NL" dirty="0"/>
              <a:t>Support engineer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8662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91508" y="6553200"/>
            <a:ext cx="4360985" cy="254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NL"/>
              <a:t>© 2018 ICT Intelligence</a:t>
            </a:r>
          </a:p>
        </p:txBody>
      </p:sp>
      <p:sp>
        <p:nvSpPr>
          <p:cNvPr id="15565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93723" y="6629400"/>
            <a:ext cx="609600" cy="177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791E898-6AE4-4EDE-93D0-0B098A524FB5}" type="slidenum">
              <a:rPr lang="nl-NL" smtClean="0"/>
              <a:pPr>
                <a:defRPr/>
              </a:pPr>
              <a:t>46</a:t>
            </a:fld>
            <a:endParaRPr lang="nl-NL"/>
          </a:p>
        </p:txBody>
      </p:sp>
      <p:sp>
        <p:nvSpPr>
          <p:cNvPr id="1730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 and their interest</a:t>
            </a:r>
          </a:p>
        </p:txBody>
      </p:sp>
      <p:sp>
        <p:nvSpPr>
          <p:cNvPr id="1730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76600" y="1752600"/>
            <a:ext cx="4994031" cy="5029200"/>
          </a:xfrm>
        </p:spPr>
        <p:txBody>
          <a:bodyPr>
            <a:normAutofit lnSpcReduction="10000"/>
          </a:bodyPr>
          <a:lstStyle/>
          <a:p>
            <a:r>
              <a:rPr lang="nl-NL" sz="1800" dirty="0"/>
              <a:t>User</a:t>
            </a:r>
          </a:p>
          <a:p>
            <a:r>
              <a:rPr lang="nl-NL" sz="1800" dirty="0"/>
              <a:t>Customer</a:t>
            </a:r>
          </a:p>
          <a:p>
            <a:r>
              <a:rPr lang="nl-NL" sz="1800" dirty="0"/>
              <a:t>Developer</a:t>
            </a:r>
          </a:p>
          <a:p>
            <a:r>
              <a:rPr lang="nl-NL" sz="1800" dirty="0"/>
              <a:t>Application architect</a:t>
            </a:r>
          </a:p>
          <a:p>
            <a:r>
              <a:rPr lang="nl-NL" sz="1800" dirty="0"/>
              <a:t>Project manager</a:t>
            </a:r>
          </a:p>
          <a:p>
            <a:r>
              <a:rPr lang="nl-NL" sz="1800" dirty="0"/>
              <a:t>Tester</a:t>
            </a:r>
          </a:p>
          <a:p>
            <a:r>
              <a:rPr lang="nl-NL" sz="1800" dirty="0"/>
              <a:t>Maintenance</a:t>
            </a:r>
          </a:p>
          <a:p>
            <a:r>
              <a:rPr lang="nl-NL" sz="1800" dirty="0"/>
              <a:t>System administrator</a:t>
            </a:r>
          </a:p>
          <a:p>
            <a:r>
              <a:rPr lang="nl-NL" sz="1800" dirty="0"/>
              <a:t>Database administrator</a:t>
            </a:r>
          </a:p>
          <a:p>
            <a:r>
              <a:rPr lang="nl-NL" sz="1800" dirty="0"/>
              <a:t>Sales manager</a:t>
            </a:r>
          </a:p>
          <a:p>
            <a:r>
              <a:rPr lang="nl-NL" sz="1800" dirty="0"/>
              <a:t>Infrastructure architect</a:t>
            </a:r>
          </a:p>
          <a:p>
            <a:r>
              <a:rPr lang="nl-NL" sz="1800" dirty="0"/>
              <a:t>Hardware expert</a:t>
            </a:r>
          </a:p>
          <a:p>
            <a:r>
              <a:rPr lang="nl-NL" sz="1800" dirty="0"/>
              <a:t>Security architect</a:t>
            </a:r>
          </a:p>
          <a:p>
            <a:r>
              <a:rPr lang="nl-NL" sz="1800" dirty="0"/>
              <a:t>Trainer</a:t>
            </a:r>
          </a:p>
          <a:p>
            <a:r>
              <a:rPr lang="nl-NL" sz="1800" dirty="0"/>
              <a:t>Integration architect</a:t>
            </a:r>
          </a:p>
          <a:p>
            <a:r>
              <a:rPr lang="nl-NL" sz="1800" dirty="0"/>
              <a:t>Support engineer</a:t>
            </a:r>
          </a:p>
          <a:p>
            <a:endParaRPr lang="nl-NL" sz="1800" dirty="0"/>
          </a:p>
          <a:p>
            <a:pPr>
              <a:lnSpc>
                <a:spcPct val="90000"/>
              </a:lnSpc>
            </a:pPr>
            <a:endParaRPr lang="en-US" sz="1800" dirty="0"/>
          </a:p>
        </p:txBody>
      </p:sp>
      <p:sp>
        <p:nvSpPr>
          <p:cNvPr id="173062" name="AutoShape 4"/>
          <p:cNvSpPr>
            <a:spLocks noChangeArrowheads="1"/>
          </p:cNvSpPr>
          <p:nvPr/>
        </p:nvSpPr>
        <p:spPr bwMode="auto">
          <a:xfrm>
            <a:off x="3048000" y="914400"/>
            <a:ext cx="1336431" cy="685800"/>
          </a:xfrm>
          <a:prstGeom prst="wedgeRoundRectCallout">
            <a:avLst>
              <a:gd name="adj1" fmla="val 32260"/>
              <a:gd name="adj2" fmla="val 72821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/>
              <a:t>Performance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/>
              <a:t>Reliability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/>
              <a:t>Usability</a:t>
            </a:r>
          </a:p>
        </p:txBody>
      </p:sp>
      <p:sp>
        <p:nvSpPr>
          <p:cNvPr id="173063" name="AutoShape 5"/>
          <p:cNvSpPr>
            <a:spLocks noChangeArrowheads="1"/>
          </p:cNvSpPr>
          <p:nvPr/>
        </p:nvSpPr>
        <p:spPr bwMode="auto">
          <a:xfrm>
            <a:off x="304800" y="1447800"/>
            <a:ext cx="2532185" cy="1143000"/>
          </a:xfrm>
          <a:prstGeom prst="wedgeRoundRectCallout">
            <a:avLst>
              <a:gd name="adj1" fmla="val 79161"/>
              <a:gd name="adj2" fmla="val 43175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Consistent and understandable architecture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Development guidelines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Stability of the infrastructure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Good tooling</a:t>
            </a:r>
          </a:p>
        </p:txBody>
      </p:sp>
      <p:sp>
        <p:nvSpPr>
          <p:cNvPr id="173064" name="AutoShape 6"/>
          <p:cNvSpPr>
            <a:spLocks noChangeArrowheads="1"/>
          </p:cNvSpPr>
          <p:nvPr/>
        </p:nvSpPr>
        <p:spPr bwMode="auto">
          <a:xfrm>
            <a:off x="6342185" y="5715000"/>
            <a:ext cx="2250831" cy="762000"/>
          </a:xfrm>
          <a:prstGeom prst="wedgeRoundRectCallout">
            <a:avLst>
              <a:gd name="adj1" fmla="val -73634"/>
              <a:gd name="adj2" fmla="val 41042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Ease of installation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Ease of integration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Understandability</a:t>
            </a:r>
          </a:p>
          <a:p>
            <a:pPr eaLnBrk="0" hangingPunct="0">
              <a:spcBef>
                <a:spcPct val="30000"/>
              </a:spcBef>
            </a:pPr>
            <a:endParaRPr lang="en-US" sz="1100" b="1" dirty="0"/>
          </a:p>
        </p:txBody>
      </p:sp>
      <p:sp>
        <p:nvSpPr>
          <p:cNvPr id="173065" name="AutoShape 7"/>
          <p:cNvSpPr>
            <a:spLocks noChangeArrowheads="1"/>
          </p:cNvSpPr>
          <p:nvPr/>
        </p:nvSpPr>
        <p:spPr bwMode="auto">
          <a:xfrm>
            <a:off x="2121877" y="4038600"/>
            <a:ext cx="1125415" cy="990600"/>
          </a:xfrm>
          <a:prstGeom prst="wedgeRoundRectCallout">
            <a:avLst>
              <a:gd name="adj1" fmla="val 68750"/>
              <a:gd name="adj2" fmla="val 10648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Price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Time-to-market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Features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endParaRPr lang="en-US" sz="1100" b="1" dirty="0"/>
          </a:p>
        </p:txBody>
      </p:sp>
      <p:sp>
        <p:nvSpPr>
          <p:cNvPr id="173066" name="AutoShape 8"/>
          <p:cNvSpPr>
            <a:spLocks noChangeArrowheads="1"/>
          </p:cNvSpPr>
          <p:nvPr/>
        </p:nvSpPr>
        <p:spPr bwMode="auto">
          <a:xfrm>
            <a:off x="504093" y="4038600"/>
            <a:ext cx="1688123" cy="457200"/>
          </a:xfrm>
          <a:prstGeom prst="wedgeRoundRectCallout">
            <a:avLst>
              <a:gd name="adj1" fmla="val 127259"/>
              <a:gd name="adj2" fmla="val -102083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Ease of installation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Ease of monitoring</a:t>
            </a:r>
          </a:p>
        </p:txBody>
      </p:sp>
      <p:sp>
        <p:nvSpPr>
          <p:cNvPr id="173067" name="AutoShape 9"/>
          <p:cNvSpPr>
            <a:spLocks noChangeArrowheads="1"/>
          </p:cNvSpPr>
          <p:nvPr/>
        </p:nvSpPr>
        <p:spPr bwMode="auto">
          <a:xfrm>
            <a:off x="6553200" y="3124200"/>
            <a:ext cx="2133600" cy="1295400"/>
          </a:xfrm>
          <a:prstGeom prst="wedgeRoundRectCallout">
            <a:avLst>
              <a:gd name="adj1" fmla="val -129843"/>
              <a:gd name="adj2" fmla="val -26298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Quality of documentation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Consistent use of frameworks and patterns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 err="1"/>
              <a:t>Changability</a:t>
            </a:r>
            <a:endParaRPr lang="en-US" sz="1100" b="1" dirty="0"/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 err="1"/>
              <a:t>Tracability</a:t>
            </a:r>
            <a:endParaRPr lang="en-US" sz="1100" b="1" dirty="0"/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Testability</a:t>
            </a:r>
          </a:p>
        </p:txBody>
      </p:sp>
      <p:sp>
        <p:nvSpPr>
          <p:cNvPr id="173068" name="AutoShape 10"/>
          <p:cNvSpPr>
            <a:spLocks noChangeArrowheads="1"/>
          </p:cNvSpPr>
          <p:nvPr/>
        </p:nvSpPr>
        <p:spPr bwMode="auto">
          <a:xfrm>
            <a:off x="6693877" y="2133600"/>
            <a:ext cx="1758462" cy="457200"/>
          </a:xfrm>
          <a:prstGeom prst="wedgeRoundRectCallout">
            <a:avLst>
              <a:gd name="adj1" fmla="val -105316"/>
              <a:gd name="adj2" fmla="val 81532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Enterprise architecture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Clear requirements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endParaRPr lang="en-US" sz="1100" b="1" dirty="0"/>
          </a:p>
        </p:txBody>
      </p:sp>
      <p:sp>
        <p:nvSpPr>
          <p:cNvPr id="173069" name="AutoShape 11"/>
          <p:cNvSpPr>
            <a:spLocks noChangeArrowheads="1"/>
          </p:cNvSpPr>
          <p:nvPr/>
        </p:nvSpPr>
        <p:spPr bwMode="auto">
          <a:xfrm>
            <a:off x="574431" y="2590800"/>
            <a:ext cx="1985597" cy="1371600"/>
          </a:xfrm>
          <a:prstGeom prst="wedgeRoundRectCallout">
            <a:avLst>
              <a:gd name="adj1" fmla="val 94134"/>
              <a:gd name="adj2" fmla="val -22787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Clear requirements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Understandable architecture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Development guidelines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 err="1"/>
              <a:t>Tracability</a:t>
            </a:r>
            <a:endParaRPr lang="en-US" sz="1100" b="1" dirty="0"/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Testability</a:t>
            </a:r>
          </a:p>
        </p:txBody>
      </p:sp>
      <p:sp>
        <p:nvSpPr>
          <p:cNvPr id="173070" name="AutoShape 12"/>
          <p:cNvSpPr>
            <a:spLocks noChangeArrowheads="1"/>
          </p:cNvSpPr>
          <p:nvPr/>
        </p:nvSpPr>
        <p:spPr bwMode="auto">
          <a:xfrm>
            <a:off x="7045570" y="838200"/>
            <a:ext cx="1641230" cy="1189038"/>
          </a:xfrm>
          <a:prstGeom prst="wedgeRoundRectCallout">
            <a:avLst>
              <a:gd name="adj1" fmla="val -190668"/>
              <a:gd name="adj2" fmla="val 60391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Price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Features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On time delivery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Stability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Maintainability</a:t>
            </a:r>
          </a:p>
        </p:txBody>
      </p:sp>
      <p:sp>
        <p:nvSpPr>
          <p:cNvPr id="173071" name="AutoShape 13"/>
          <p:cNvSpPr>
            <a:spLocks noChangeArrowheads="1"/>
          </p:cNvSpPr>
          <p:nvPr/>
        </p:nvSpPr>
        <p:spPr bwMode="auto">
          <a:xfrm>
            <a:off x="6693877" y="2667000"/>
            <a:ext cx="1758462" cy="457200"/>
          </a:xfrm>
          <a:prstGeom prst="wedgeRoundRectCallout">
            <a:avLst>
              <a:gd name="adj1" fmla="val -121520"/>
              <a:gd name="adj2" fmla="val 43459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Project resources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On time delivery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endParaRPr lang="en-US" sz="1100" b="1" dirty="0"/>
          </a:p>
        </p:txBody>
      </p:sp>
      <p:sp>
        <p:nvSpPr>
          <p:cNvPr id="173072" name="AutoShape 14"/>
          <p:cNvSpPr>
            <a:spLocks noChangeArrowheads="1"/>
          </p:cNvSpPr>
          <p:nvPr/>
        </p:nvSpPr>
        <p:spPr bwMode="auto">
          <a:xfrm>
            <a:off x="574431" y="6096000"/>
            <a:ext cx="2250831" cy="304800"/>
          </a:xfrm>
          <a:prstGeom prst="wedgeRoundRectCallout">
            <a:avLst>
              <a:gd name="adj1" fmla="val 78125"/>
              <a:gd name="adj2" fmla="val -61981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Ease of integration</a:t>
            </a:r>
          </a:p>
        </p:txBody>
      </p:sp>
      <p:sp>
        <p:nvSpPr>
          <p:cNvPr id="173073" name="AutoShape 15"/>
          <p:cNvSpPr>
            <a:spLocks noChangeArrowheads="1"/>
          </p:cNvSpPr>
          <p:nvPr/>
        </p:nvSpPr>
        <p:spPr bwMode="auto">
          <a:xfrm>
            <a:off x="609600" y="5562600"/>
            <a:ext cx="2391508" cy="457200"/>
          </a:xfrm>
          <a:prstGeom prst="wedgeRoundRectCallout">
            <a:avLst>
              <a:gd name="adj1" fmla="val 68014"/>
              <a:gd name="adj2" fmla="val 5000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Quality of user manual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Usability</a:t>
            </a:r>
          </a:p>
          <a:p>
            <a:pPr eaLnBrk="0" hangingPunct="0">
              <a:spcBef>
                <a:spcPct val="30000"/>
              </a:spcBef>
            </a:pPr>
            <a:endParaRPr lang="en-US" sz="1100" b="1" dirty="0"/>
          </a:p>
        </p:txBody>
      </p:sp>
      <p:sp>
        <p:nvSpPr>
          <p:cNvPr id="173074" name="AutoShape 16"/>
          <p:cNvSpPr>
            <a:spLocks noChangeArrowheads="1"/>
          </p:cNvSpPr>
          <p:nvPr/>
        </p:nvSpPr>
        <p:spPr bwMode="auto">
          <a:xfrm>
            <a:off x="2121877" y="5181600"/>
            <a:ext cx="844062" cy="304800"/>
          </a:xfrm>
          <a:prstGeom prst="wedgeRoundRectCallout">
            <a:avLst>
              <a:gd name="adj1" fmla="val 91411"/>
              <a:gd name="adj2" fmla="val 44639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/>
              <a:t>Security</a:t>
            </a:r>
          </a:p>
        </p:txBody>
      </p:sp>
      <p:sp>
        <p:nvSpPr>
          <p:cNvPr id="173075" name="AutoShape 17"/>
          <p:cNvSpPr>
            <a:spLocks noChangeArrowheads="1"/>
          </p:cNvSpPr>
          <p:nvPr/>
        </p:nvSpPr>
        <p:spPr bwMode="auto">
          <a:xfrm>
            <a:off x="152400" y="4800600"/>
            <a:ext cx="2039815" cy="304800"/>
          </a:xfrm>
          <a:prstGeom prst="wedgeRoundRectCallout">
            <a:avLst>
              <a:gd name="adj1" fmla="val 106267"/>
              <a:gd name="adj2" fmla="val 78677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Hardware resources</a:t>
            </a:r>
          </a:p>
        </p:txBody>
      </p:sp>
      <p:sp>
        <p:nvSpPr>
          <p:cNvPr id="173076" name="AutoShape 18"/>
          <p:cNvSpPr>
            <a:spLocks noChangeArrowheads="1"/>
          </p:cNvSpPr>
          <p:nvPr/>
        </p:nvSpPr>
        <p:spPr bwMode="auto">
          <a:xfrm>
            <a:off x="6553200" y="5029200"/>
            <a:ext cx="1758462" cy="304800"/>
          </a:xfrm>
          <a:prstGeom prst="wedgeRoundRectCallout">
            <a:avLst>
              <a:gd name="adj1" fmla="val -82595"/>
              <a:gd name="adj2" fmla="val -65163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Infrastructure needed</a:t>
            </a:r>
          </a:p>
        </p:txBody>
      </p:sp>
      <p:sp>
        <p:nvSpPr>
          <p:cNvPr id="173077" name="AutoShape 19"/>
          <p:cNvSpPr>
            <a:spLocks noChangeArrowheads="1"/>
          </p:cNvSpPr>
          <p:nvPr/>
        </p:nvSpPr>
        <p:spPr bwMode="auto">
          <a:xfrm>
            <a:off x="6248400" y="4495800"/>
            <a:ext cx="2039815" cy="304800"/>
          </a:xfrm>
          <a:prstGeom prst="wedgeRoundRectCallout">
            <a:avLst>
              <a:gd name="adj1" fmla="val -65768"/>
              <a:gd name="adj2" fmla="val -100832"/>
              <a:gd name="adj3" fmla="val 16667"/>
            </a:avLst>
          </a:prstGeom>
          <a:solidFill>
            <a:srgbClr val="FFFF99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en-US" sz="1100" b="1" dirty="0"/>
              <a:t>Quality of DB schema</a:t>
            </a:r>
          </a:p>
        </p:txBody>
      </p:sp>
    </p:spTree>
    <p:extLst>
      <p:ext uri="{BB962C8B-B14F-4D97-AF65-F5344CB8AC3E}">
        <p14:creationId xmlns:p14="http://schemas.microsoft.com/office/powerpoint/2010/main" val="296471674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91508" y="6553200"/>
            <a:ext cx="4360985" cy="254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nl-NL"/>
              <a:t>© 2018 ICT Intelligence</a:t>
            </a:r>
          </a:p>
        </p:txBody>
      </p:sp>
      <p:sp>
        <p:nvSpPr>
          <p:cNvPr id="15872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93723" y="6629400"/>
            <a:ext cx="609600" cy="177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45E8F6F-2363-4FD2-BD96-80DDA55805ED}" type="slidenum">
              <a:rPr lang="nl-NL" smtClean="0"/>
              <a:pPr>
                <a:defRPr/>
              </a:pPr>
              <a:t>47</a:t>
            </a:fld>
            <a:endParaRPr lang="nl-NL"/>
          </a:p>
        </p:txBody>
      </p:sp>
      <p:sp>
        <p:nvSpPr>
          <p:cNvPr id="1761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workshop</a:t>
            </a:r>
          </a:p>
        </p:txBody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sz="2600" dirty="0"/>
              <a:t>Goal: </a:t>
            </a:r>
          </a:p>
          <a:p>
            <a:pPr lvl="1"/>
            <a:r>
              <a:rPr lang="nl-NL" sz="2200" dirty="0"/>
              <a:t>Find the prioritized scenario’s of the top qualities.</a:t>
            </a:r>
          </a:p>
          <a:p>
            <a:pPr lvl="1"/>
            <a:r>
              <a:rPr lang="nl-NL" sz="2200" dirty="0"/>
              <a:t>Communicate the qualities between stakeholders</a:t>
            </a:r>
          </a:p>
          <a:p>
            <a:r>
              <a:rPr lang="nl-NL" sz="2600" dirty="0"/>
              <a:t>Workshop agenda</a:t>
            </a:r>
          </a:p>
          <a:p>
            <a:pPr lvl="1"/>
            <a:r>
              <a:rPr lang="nl-NL" sz="2200" dirty="0"/>
              <a:t>Explain the vision of the system</a:t>
            </a:r>
          </a:p>
          <a:p>
            <a:pPr lvl="1"/>
            <a:r>
              <a:rPr lang="nl-NL" sz="2200" dirty="0"/>
              <a:t>Explain the different qualitities</a:t>
            </a:r>
          </a:p>
          <a:p>
            <a:pPr lvl="1"/>
            <a:r>
              <a:rPr lang="nl-NL" sz="2200" dirty="0"/>
              <a:t>Everone votes (everyone gets $10 to divide)</a:t>
            </a:r>
          </a:p>
          <a:p>
            <a:pPr lvl="1"/>
            <a:r>
              <a:rPr lang="nl-NL" sz="2200" dirty="0"/>
              <a:t>Discuss the result</a:t>
            </a:r>
          </a:p>
          <a:p>
            <a:pPr lvl="1"/>
            <a:r>
              <a:rPr lang="nl-NL" sz="2200" dirty="0"/>
              <a:t>Vote again</a:t>
            </a:r>
          </a:p>
          <a:p>
            <a:pPr lvl="1"/>
            <a:r>
              <a:rPr lang="nl-NL" sz="2200" dirty="0"/>
              <a:t>Create scenario’s for the top qualitites</a:t>
            </a:r>
          </a:p>
          <a:p>
            <a:pPr lvl="1"/>
            <a:r>
              <a:rPr lang="nl-NL" sz="2200" dirty="0"/>
              <a:t>Prioritice the scenario’s (vote)</a:t>
            </a:r>
          </a:p>
          <a:p>
            <a:endParaRPr lang="nl-NL" sz="1800" dirty="0"/>
          </a:p>
        </p:txBody>
      </p:sp>
      <p:pic>
        <p:nvPicPr>
          <p:cNvPr id="176134" name="Picture 4" descr="bd20205_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584915"/>
            <a:ext cx="3294185" cy="185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1445001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Qualitity</a:t>
            </a:r>
            <a:r>
              <a:rPr lang="en-US" dirty="0"/>
              <a:t> workshop result</a:t>
            </a:r>
          </a:p>
        </p:txBody>
      </p:sp>
      <p:graphicFrame>
        <p:nvGraphicFramePr>
          <p:cNvPr id="17410" name="Object 3"/>
          <p:cNvGraphicFramePr>
            <a:graphicFrameLocks noChangeAspect="1"/>
          </p:cNvGraphicFramePr>
          <p:nvPr/>
        </p:nvGraphicFramePr>
        <p:xfrm>
          <a:off x="603739" y="1911350"/>
          <a:ext cx="8088923" cy="341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562" name="Chart" r:id="rId4" imgW="6019924" imgH="2346864" progId="Excel.Sheet.8">
                  <p:embed/>
                </p:oleObj>
              </mc:Choice>
              <mc:Fallback>
                <p:oleObj name="Chart" r:id="rId4" imgW="6019924" imgH="2346864" progId="Excel.Sheet.8">
                  <p:embed/>
                  <p:pic>
                    <p:nvPicPr>
                      <p:cNvPr id="174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739" y="1911350"/>
                        <a:ext cx="8088923" cy="341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4" name="Oval 4"/>
          <p:cNvSpPr>
            <a:spLocks noChangeArrowheads="1"/>
          </p:cNvSpPr>
          <p:nvPr/>
        </p:nvSpPr>
        <p:spPr bwMode="auto">
          <a:xfrm>
            <a:off x="533400" y="1828800"/>
            <a:ext cx="3446585" cy="3352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30000"/>
              </a:spcBef>
            </a:pP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4369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832EE-8CA5-486E-99B0-7963315A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qualities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59AB3-2A1F-4EA1-8CF9-036C6FD5D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Availability</a:t>
            </a:r>
          </a:p>
          <a:p>
            <a:r>
              <a:rPr lang="en-US" dirty="0"/>
              <a:t>Reliability</a:t>
            </a:r>
          </a:p>
          <a:p>
            <a:r>
              <a:rPr lang="en-US" dirty="0"/>
              <a:t>Maintainability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Interoperability</a:t>
            </a:r>
          </a:p>
          <a:p>
            <a:r>
              <a:rPr lang="en-US" dirty="0"/>
              <a:t>Usability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C0612-34BE-4948-9AE0-E823EC6BE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8EA7D-C9C2-4F3E-B444-77FB97ECC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85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75077" cy="1041400"/>
          </a:xfrm>
        </p:spPr>
        <p:txBody>
          <a:bodyPr>
            <a:normAutofit/>
          </a:bodyPr>
          <a:lstStyle/>
          <a:p>
            <a:r>
              <a:rPr lang="nl-NL" dirty="0"/>
              <a:t>Architecture </a:t>
            </a:r>
            <a:r>
              <a:rPr lang="nl-NL" dirty="0" err="1"/>
              <a:t>styles</a:t>
            </a:r>
            <a:endParaRPr lang="en-US" dirty="0"/>
          </a:p>
        </p:txBody>
      </p:sp>
      <p:sp>
        <p:nvSpPr>
          <p:cNvPr id="114" name="Footer Placeholder 11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165" name="AutoShape 106">
            <a:extLst>
              <a:ext uri="{FF2B5EF4-FFF2-40B4-BE49-F238E27FC236}">
                <a16:creationId xmlns:a16="http://schemas.microsoft.com/office/drawing/2014/main" id="{C7CE8D08-A6CD-459D-9780-A5A4DCC05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983" y="2312415"/>
            <a:ext cx="462539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66" name="AutoShape 107">
            <a:extLst>
              <a:ext uri="{FF2B5EF4-FFF2-40B4-BE49-F238E27FC236}">
                <a16:creationId xmlns:a16="http://schemas.microsoft.com/office/drawing/2014/main" id="{B625F35C-B39D-4047-B538-B7C42C04A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005" y="2634323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167" name="Line 108">
            <a:extLst>
              <a:ext uri="{FF2B5EF4-FFF2-40B4-BE49-F238E27FC236}">
                <a16:creationId xmlns:a16="http://schemas.microsoft.com/office/drawing/2014/main" id="{D6486446-AEFB-496C-8431-4B8820D420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01247" y="1968674"/>
            <a:ext cx="0" cy="124408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8" name="Line 109">
            <a:extLst>
              <a:ext uri="{FF2B5EF4-FFF2-40B4-BE49-F238E27FC236}">
                <a16:creationId xmlns:a16="http://schemas.microsoft.com/office/drawing/2014/main" id="{09DF5A64-3077-449C-BFBA-000A65E2C5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09287" y="1968674"/>
            <a:ext cx="0" cy="124408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9" name="Line 110">
            <a:extLst>
              <a:ext uri="{FF2B5EF4-FFF2-40B4-BE49-F238E27FC236}">
                <a16:creationId xmlns:a16="http://schemas.microsoft.com/office/drawing/2014/main" id="{1FB4EA62-75B7-468D-92AB-5FF8AA09CC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36293" y="2212889"/>
            <a:ext cx="0" cy="9952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1" name="Line 112">
            <a:extLst>
              <a:ext uri="{FF2B5EF4-FFF2-40B4-BE49-F238E27FC236}">
                <a16:creationId xmlns:a16="http://schemas.microsoft.com/office/drawing/2014/main" id="{51CCB5C6-C3D6-4E55-83B1-9A311F02B2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1046" y="2212889"/>
            <a:ext cx="0" cy="9952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3" name="Line 114">
            <a:extLst>
              <a:ext uri="{FF2B5EF4-FFF2-40B4-BE49-F238E27FC236}">
                <a16:creationId xmlns:a16="http://schemas.microsoft.com/office/drawing/2014/main" id="{9F1A9655-C174-4F04-A59B-DB2C451AC4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0612" y="2212889"/>
            <a:ext cx="0" cy="9952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6" name="AutoShape 117">
            <a:extLst>
              <a:ext uri="{FF2B5EF4-FFF2-40B4-BE49-F238E27FC236}">
                <a16:creationId xmlns:a16="http://schemas.microsoft.com/office/drawing/2014/main" id="{790BA622-30A1-4470-9A21-79805B1BE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047" y="2312415"/>
            <a:ext cx="462539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7" name="AutoShape 118">
            <a:extLst>
              <a:ext uri="{FF2B5EF4-FFF2-40B4-BE49-F238E27FC236}">
                <a16:creationId xmlns:a16="http://schemas.microsoft.com/office/drawing/2014/main" id="{8926B6A4-9444-4678-AC59-36D97C90D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5789" y="2636071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178" name="AutoShape 119">
            <a:extLst>
              <a:ext uri="{FF2B5EF4-FFF2-40B4-BE49-F238E27FC236}">
                <a16:creationId xmlns:a16="http://schemas.microsoft.com/office/drawing/2014/main" id="{981EE08F-DB4F-4449-ADEB-413E61B44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800" y="2312415"/>
            <a:ext cx="462539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79" name="AutoShape 120">
            <a:extLst>
              <a:ext uri="{FF2B5EF4-FFF2-40B4-BE49-F238E27FC236}">
                <a16:creationId xmlns:a16="http://schemas.microsoft.com/office/drawing/2014/main" id="{B555CE01-AD01-4DB2-B49A-672F8C80B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047" y="2660758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180" name="AutoShape 121">
            <a:extLst>
              <a:ext uri="{FF2B5EF4-FFF2-40B4-BE49-F238E27FC236}">
                <a16:creationId xmlns:a16="http://schemas.microsoft.com/office/drawing/2014/main" id="{07AACB23-1463-4647-83E1-D20E003F7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308" y="1483482"/>
            <a:ext cx="462539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81" name="AutoShape 122">
            <a:extLst>
              <a:ext uri="{FF2B5EF4-FFF2-40B4-BE49-F238E27FC236}">
                <a16:creationId xmlns:a16="http://schemas.microsoft.com/office/drawing/2014/main" id="{016BF68E-EE82-4A99-A09C-6FCC22F43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1469" y="1518167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182" name="AutoShape 123">
            <a:extLst>
              <a:ext uri="{FF2B5EF4-FFF2-40B4-BE49-F238E27FC236}">
                <a16:creationId xmlns:a16="http://schemas.microsoft.com/office/drawing/2014/main" id="{8AA169BC-0624-4B31-A73A-8DFF58359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041" y="1483482"/>
            <a:ext cx="462539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183" name="AutoShape 124">
            <a:extLst>
              <a:ext uri="{FF2B5EF4-FFF2-40B4-BE49-F238E27FC236}">
                <a16:creationId xmlns:a16="http://schemas.microsoft.com/office/drawing/2014/main" id="{225751BC-A4E1-4B18-AA91-0C1DB92A2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742" y="1517824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184" name="Text Box 125">
            <a:extLst>
              <a:ext uri="{FF2B5EF4-FFF2-40B4-BE49-F238E27FC236}">
                <a16:creationId xmlns:a16="http://schemas.microsoft.com/office/drawing/2014/main" id="{6E079749-1C1D-469D-9471-D9147EE878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1561" y="1555057"/>
            <a:ext cx="139589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Service oriented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13086D-9DD2-4E6C-9142-C6DB983F427C}"/>
              </a:ext>
            </a:extLst>
          </p:cNvPr>
          <p:cNvSpPr/>
          <p:nvPr/>
        </p:nvSpPr>
        <p:spPr>
          <a:xfrm>
            <a:off x="3879172" y="2035856"/>
            <a:ext cx="1713033" cy="184601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ESB</a:t>
            </a:r>
            <a:endParaRPr lang="en-NL" sz="1400" dirty="0">
              <a:solidFill>
                <a:schemeClr val="tx1"/>
              </a:solidFill>
            </a:endParaRPr>
          </a:p>
        </p:txBody>
      </p:sp>
      <p:grpSp>
        <p:nvGrpSpPr>
          <p:cNvPr id="221" name="Group 105">
            <a:extLst>
              <a:ext uri="{FF2B5EF4-FFF2-40B4-BE49-F238E27FC236}">
                <a16:creationId xmlns:a16="http://schemas.microsoft.com/office/drawing/2014/main" id="{54A16BC4-69A6-492A-9FBF-C260CF45B17B}"/>
              </a:ext>
            </a:extLst>
          </p:cNvPr>
          <p:cNvGrpSpPr>
            <a:grpSpLocks/>
          </p:cNvGrpSpPr>
          <p:nvPr/>
        </p:nvGrpSpPr>
        <p:grpSpPr bwMode="auto">
          <a:xfrm>
            <a:off x="6829511" y="3102326"/>
            <a:ext cx="1617785" cy="1219200"/>
            <a:chOff x="3408" y="1152"/>
            <a:chExt cx="2736" cy="2352"/>
          </a:xfrm>
        </p:grpSpPr>
        <p:sp>
          <p:nvSpPr>
            <p:cNvPr id="222" name="AutoShape 106">
              <a:extLst>
                <a:ext uri="{FF2B5EF4-FFF2-40B4-BE49-F238E27FC236}">
                  <a16:creationId xmlns:a16="http://schemas.microsoft.com/office/drawing/2014/main" id="{E2289061-D8BA-4F4B-8FE1-1B0E54E1A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544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23" name="AutoShape 107">
              <a:extLst>
                <a:ext uri="{FF2B5EF4-FFF2-40B4-BE49-F238E27FC236}">
                  <a16:creationId xmlns:a16="http://schemas.microsoft.com/office/drawing/2014/main" id="{1A430C3F-9EF6-44CE-A041-245B0D907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216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  <p:sp>
          <p:nvSpPr>
            <p:cNvPr id="224" name="Line 108">
              <a:extLst>
                <a:ext uri="{FF2B5EF4-FFF2-40B4-BE49-F238E27FC236}">
                  <a16:creationId xmlns:a16="http://schemas.microsoft.com/office/drawing/2014/main" id="{2D47BF70-EB81-49DD-9710-AB1D31B2D9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96" y="2112"/>
              <a:ext cx="0" cy="24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Line 109">
              <a:extLst>
                <a:ext uri="{FF2B5EF4-FFF2-40B4-BE49-F238E27FC236}">
                  <a16:creationId xmlns:a16="http://schemas.microsoft.com/office/drawing/2014/main" id="{FADEF1F7-600F-4B6F-8C6E-D481EED1A1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28" y="2112"/>
              <a:ext cx="0" cy="24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Line 110">
              <a:extLst>
                <a:ext uri="{FF2B5EF4-FFF2-40B4-BE49-F238E27FC236}">
                  <a16:creationId xmlns:a16="http://schemas.microsoft.com/office/drawing/2014/main" id="{0D4F961A-108D-4112-9041-C6207F220A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4" y="2352"/>
              <a:ext cx="0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111">
              <a:extLst>
                <a:ext uri="{FF2B5EF4-FFF2-40B4-BE49-F238E27FC236}">
                  <a16:creationId xmlns:a16="http://schemas.microsoft.com/office/drawing/2014/main" id="{9C810DDE-FD42-495A-8512-E0A2B808FB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2352"/>
              <a:ext cx="2736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112">
              <a:extLst>
                <a:ext uri="{FF2B5EF4-FFF2-40B4-BE49-F238E27FC236}">
                  <a16:creationId xmlns:a16="http://schemas.microsoft.com/office/drawing/2014/main" id="{067DB0D0-CA92-4A5A-9B30-479D590E79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856" y="2352"/>
              <a:ext cx="0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Line 113">
              <a:extLst>
                <a:ext uri="{FF2B5EF4-FFF2-40B4-BE49-F238E27FC236}">
                  <a16:creationId xmlns:a16="http://schemas.microsoft.com/office/drawing/2014/main" id="{41D34BDA-61B5-453B-94FD-495FED0CC6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2" y="2352"/>
              <a:ext cx="0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Line 114">
              <a:extLst>
                <a:ext uri="{FF2B5EF4-FFF2-40B4-BE49-F238E27FC236}">
                  <a16:creationId xmlns:a16="http://schemas.microsoft.com/office/drawing/2014/main" id="{F250D8A7-E851-472C-8339-D8E83C80FA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2352"/>
              <a:ext cx="0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AutoShape 115">
              <a:extLst>
                <a:ext uri="{FF2B5EF4-FFF2-40B4-BE49-F238E27FC236}">
                  <a16:creationId xmlns:a16="http://schemas.microsoft.com/office/drawing/2014/main" id="{0ADF18BA-AA37-40CC-8445-6AB0BF7D2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544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32" name="AutoShape 116">
              <a:extLst>
                <a:ext uri="{FF2B5EF4-FFF2-40B4-BE49-F238E27FC236}">
                  <a16:creationId xmlns:a16="http://schemas.microsoft.com/office/drawing/2014/main" id="{92089B03-81F7-497E-897E-02E23FFDA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216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  <p:sp>
          <p:nvSpPr>
            <p:cNvPr id="233" name="AutoShape 117">
              <a:extLst>
                <a:ext uri="{FF2B5EF4-FFF2-40B4-BE49-F238E27FC236}">
                  <a16:creationId xmlns:a16="http://schemas.microsoft.com/office/drawing/2014/main" id="{6E13D9A5-FC85-44D6-9AD1-6F714C127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544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34" name="AutoShape 118">
              <a:extLst>
                <a:ext uri="{FF2B5EF4-FFF2-40B4-BE49-F238E27FC236}">
                  <a16:creationId xmlns:a16="http://schemas.microsoft.com/office/drawing/2014/main" id="{7CBE2446-F351-4521-A3B5-142C85D25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216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  <p:sp>
          <p:nvSpPr>
            <p:cNvPr id="235" name="AutoShape 119">
              <a:extLst>
                <a:ext uri="{FF2B5EF4-FFF2-40B4-BE49-F238E27FC236}">
                  <a16:creationId xmlns:a16="http://schemas.microsoft.com/office/drawing/2014/main" id="{69BD6F43-D182-4537-8BFD-49F066837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6" y="2544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36" name="AutoShape 120">
              <a:extLst>
                <a:ext uri="{FF2B5EF4-FFF2-40B4-BE49-F238E27FC236}">
                  <a16:creationId xmlns:a16="http://schemas.microsoft.com/office/drawing/2014/main" id="{230E53A5-1D65-495D-A8F1-9CFCCDF30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0" y="3216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  <p:sp>
          <p:nvSpPr>
            <p:cNvPr id="237" name="AutoShape 121">
              <a:extLst>
                <a:ext uri="{FF2B5EF4-FFF2-40B4-BE49-F238E27FC236}">
                  <a16:creationId xmlns:a16="http://schemas.microsoft.com/office/drawing/2014/main" id="{885B73D5-ADCC-4122-98F8-54FF2048E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152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38" name="AutoShape 122">
              <a:extLst>
                <a:ext uri="{FF2B5EF4-FFF2-40B4-BE49-F238E27FC236}">
                  <a16:creationId xmlns:a16="http://schemas.microsoft.com/office/drawing/2014/main" id="{BF820420-B06B-4AAA-9F6B-0D081C7E8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200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  <p:sp>
          <p:nvSpPr>
            <p:cNvPr id="239" name="AutoShape 123">
              <a:extLst>
                <a:ext uri="{FF2B5EF4-FFF2-40B4-BE49-F238E27FC236}">
                  <a16:creationId xmlns:a16="http://schemas.microsoft.com/office/drawing/2014/main" id="{172F90A0-ECEC-4759-9DF3-8FAF2BA32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152"/>
              <a:ext cx="528" cy="96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40" name="AutoShape 124">
              <a:extLst>
                <a:ext uri="{FF2B5EF4-FFF2-40B4-BE49-F238E27FC236}">
                  <a16:creationId xmlns:a16="http://schemas.microsoft.com/office/drawing/2014/main" id="{83AD1AD8-90F2-4969-8053-54D2A5A32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1200"/>
              <a:ext cx="288" cy="240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endParaRPr lang="nl-NL" sz="1400">
                <a:solidFill>
                  <a:srgbClr val="000099"/>
                </a:solidFill>
              </a:endParaRPr>
            </a:p>
          </p:txBody>
        </p:sp>
      </p:grpSp>
      <p:sp>
        <p:nvSpPr>
          <p:cNvPr id="241" name="Text Box 125">
            <a:extLst>
              <a:ext uri="{FF2B5EF4-FFF2-40B4-BE49-F238E27FC236}">
                <a16:creationId xmlns:a16="http://schemas.microsoft.com/office/drawing/2014/main" id="{ADF3D80B-1AF4-4905-BE9A-8D8E3EB6E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5166" y="4318451"/>
            <a:ext cx="12148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Microservices</a:t>
            </a:r>
          </a:p>
        </p:txBody>
      </p:sp>
      <p:sp>
        <p:nvSpPr>
          <p:cNvPr id="243" name="AutoShape 106">
            <a:extLst>
              <a:ext uri="{FF2B5EF4-FFF2-40B4-BE49-F238E27FC236}">
                <a16:creationId xmlns:a16="http://schemas.microsoft.com/office/drawing/2014/main" id="{084D25A1-ADBB-4FA3-A0FC-0DE5998C4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2266" y="5842035"/>
            <a:ext cx="312204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44" name="AutoShape 107">
            <a:extLst>
              <a:ext uri="{FF2B5EF4-FFF2-40B4-BE49-F238E27FC236}">
                <a16:creationId xmlns:a16="http://schemas.microsoft.com/office/drawing/2014/main" id="{F23F277C-CAC8-4CCE-9021-2CA36CB1E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413" y="6190378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245" name="Line 108">
            <a:extLst>
              <a:ext uri="{FF2B5EF4-FFF2-40B4-BE49-F238E27FC236}">
                <a16:creationId xmlns:a16="http://schemas.microsoft.com/office/drawing/2014/main" id="{313FECA7-EE88-4E38-B138-5B9D35B25B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5350" y="5514392"/>
            <a:ext cx="0" cy="124408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6" name="Line 109">
            <a:extLst>
              <a:ext uri="{FF2B5EF4-FFF2-40B4-BE49-F238E27FC236}">
                <a16:creationId xmlns:a16="http://schemas.microsoft.com/office/drawing/2014/main" id="{B2E27841-3D49-4231-80D0-E6D2BAEEF5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41235" y="5514392"/>
            <a:ext cx="0" cy="124408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7" name="Line 110">
            <a:extLst>
              <a:ext uri="{FF2B5EF4-FFF2-40B4-BE49-F238E27FC236}">
                <a16:creationId xmlns:a16="http://schemas.microsoft.com/office/drawing/2014/main" id="{5AF3C8C6-1FBA-4F78-AF81-8ACB97C880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5643" y="5742509"/>
            <a:ext cx="0" cy="9952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9" name="Line 112">
            <a:extLst>
              <a:ext uri="{FF2B5EF4-FFF2-40B4-BE49-F238E27FC236}">
                <a16:creationId xmlns:a16="http://schemas.microsoft.com/office/drawing/2014/main" id="{EBFA116A-F9BA-4B31-8A86-D7B5806B40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2994" y="5742509"/>
            <a:ext cx="0" cy="9952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0" name="Line 113">
            <a:extLst>
              <a:ext uri="{FF2B5EF4-FFF2-40B4-BE49-F238E27FC236}">
                <a16:creationId xmlns:a16="http://schemas.microsoft.com/office/drawing/2014/main" id="{1A2C5EBC-BB3E-44B9-AB0F-78B3458255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8292" y="5742509"/>
            <a:ext cx="0" cy="9952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" name="Line 114">
            <a:extLst>
              <a:ext uri="{FF2B5EF4-FFF2-40B4-BE49-F238E27FC236}">
                <a16:creationId xmlns:a16="http://schemas.microsoft.com/office/drawing/2014/main" id="{9F25794D-80FD-436E-9F12-FF2C9E2EF3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42560" y="5742509"/>
            <a:ext cx="0" cy="99527"/>
          </a:xfrm>
          <a:prstGeom prst="line">
            <a:avLst/>
          </a:prstGeom>
          <a:noFill/>
          <a:ln w="2857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2" name="AutoShape 115">
            <a:extLst>
              <a:ext uri="{FF2B5EF4-FFF2-40B4-BE49-F238E27FC236}">
                <a16:creationId xmlns:a16="http://schemas.microsoft.com/office/drawing/2014/main" id="{B18B094A-AC72-4DA0-9FC3-0599453C5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7999" y="5842035"/>
            <a:ext cx="312204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53" name="AutoShape 116">
            <a:extLst>
              <a:ext uri="{FF2B5EF4-FFF2-40B4-BE49-F238E27FC236}">
                <a16:creationId xmlns:a16="http://schemas.microsoft.com/office/drawing/2014/main" id="{13582910-3810-4142-B172-3E33ED81C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146" y="6190378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254" name="AutoShape 117">
            <a:extLst>
              <a:ext uri="{FF2B5EF4-FFF2-40B4-BE49-F238E27FC236}">
                <a16:creationId xmlns:a16="http://schemas.microsoft.com/office/drawing/2014/main" id="{82585898-22F1-4775-BF98-D6153300C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3732" y="5842035"/>
            <a:ext cx="312204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55" name="AutoShape 118">
            <a:extLst>
              <a:ext uri="{FF2B5EF4-FFF2-40B4-BE49-F238E27FC236}">
                <a16:creationId xmlns:a16="http://schemas.microsoft.com/office/drawing/2014/main" id="{39573AFA-59BC-4D26-BE8D-D583C5E1E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879" y="6190378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256" name="AutoShape 119">
            <a:extLst>
              <a:ext uri="{FF2B5EF4-FFF2-40B4-BE49-F238E27FC236}">
                <a16:creationId xmlns:a16="http://schemas.microsoft.com/office/drawing/2014/main" id="{76148262-9956-42D8-A153-969F0690E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083" y="5842035"/>
            <a:ext cx="312204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57" name="AutoShape 120">
            <a:extLst>
              <a:ext uri="{FF2B5EF4-FFF2-40B4-BE49-F238E27FC236}">
                <a16:creationId xmlns:a16="http://schemas.microsoft.com/office/drawing/2014/main" id="{A5A5AA96-87D8-483F-9B18-BBD5790AF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229" y="6190378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258" name="AutoShape 121">
            <a:extLst>
              <a:ext uri="{FF2B5EF4-FFF2-40B4-BE49-F238E27FC236}">
                <a16:creationId xmlns:a16="http://schemas.microsoft.com/office/drawing/2014/main" id="{9EEBA3BB-3883-4699-A337-AAEC03654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3439" y="5029200"/>
            <a:ext cx="312204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59" name="AutoShape 122">
            <a:extLst>
              <a:ext uri="{FF2B5EF4-FFF2-40B4-BE49-F238E27FC236}">
                <a16:creationId xmlns:a16="http://schemas.microsoft.com/office/drawing/2014/main" id="{4331E66B-1C1F-4F91-A282-07B2BE8C4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8586" y="5054082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260" name="AutoShape 123">
            <a:extLst>
              <a:ext uri="{FF2B5EF4-FFF2-40B4-BE49-F238E27FC236}">
                <a16:creationId xmlns:a16="http://schemas.microsoft.com/office/drawing/2014/main" id="{1F349EB6-B6F2-4E4B-BC52-F00E493FE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9324" y="5029200"/>
            <a:ext cx="312204" cy="497633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  <p:sp>
        <p:nvSpPr>
          <p:cNvPr id="261" name="AutoShape 124">
            <a:extLst>
              <a:ext uri="{FF2B5EF4-FFF2-40B4-BE49-F238E27FC236}">
                <a16:creationId xmlns:a16="http://schemas.microsoft.com/office/drawing/2014/main" id="{E38269D7-1C02-4E27-8362-F2C4D76AC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471" y="5054082"/>
            <a:ext cx="170293" cy="124408"/>
          </a:xfrm>
          <a:prstGeom prst="can">
            <a:avLst>
              <a:gd name="adj" fmla="val 25000"/>
            </a:avLst>
          </a:prstGeom>
          <a:solidFill>
            <a:srgbClr val="FFCC99"/>
          </a:solidFill>
          <a:ln w="22225">
            <a:solidFill>
              <a:srgbClr val="000080"/>
            </a:solidFill>
            <a:round/>
            <a:headEnd/>
            <a:tailEnd/>
          </a:ln>
        </p:spPr>
        <p:txBody>
          <a:bodyPr wrap="none" lIns="72000" tIns="72000" rIns="72000" bIns="72000" anchor="ctr"/>
          <a:lstStyle/>
          <a:p>
            <a:pPr marL="185738" indent="-185738" eaLnBrk="1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endParaRPr lang="nl-NL" sz="1400">
              <a:solidFill>
                <a:srgbClr val="000099"/>
              </a:solidFill>
            </a:endParaRPr>
          </a:p>
        </p:txBody>
      </p:sp>
      <p:sp>
        <p:nvSpPr>
          <p:cNvPr id="262" name="Text Box 125">
            <a:extLst>
              <a:ext uri="{FF2B5EF4-FFF2-40B4-BE49-F238E27FC236}">
                <a16:creationId xmlns:a16="http://schemas.microsoft.com/office/drawing/2014/main" id="{75B3EFF9-188F-40F8-BDD5-2692D2F6B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713" y="6317180"/>
            <a:ext cx="120058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Stream based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323E2AEE-EBCC-4FAC-9DFA-8D10942F1961}"/>
              </a:ext>
            </a:extLst>
          </p:cNvPr>
          <p:cNvSpPr/>
          <p:nvPr/>
        </p:nvSpPr>
        <p:spPr>
          <a:xfrm>
            <a:off x="2770979" y="5590871"/>
            <a:ext cx="1567998" cy="150526"/>
          </a:xfrm>
          <a:prstGeom prst="chevron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Stream</a:t>
            </a:r>
            <a:endParaRPr lang="en-NL" sz="1400" dirty="0">
              <a:solidFill>
                <a:schemeClr val="tx1"/>
              </a:solidFill>
            </a:endParaRPr>
          </a:p>
        </p:txBody>
      </p:sp>
      <p:grpSp>
        <p:nvGrpSpPr>
          <p:cNvPr id="264" name="Group 3">
            <a:extLst>
              <a:ext uri="{FF2B5EF4-FFF2-40B4-BE49-F238E27FC236}">
                <a16:creationId xmlns:a16="http://schemas.microsoft.com/office/drawing/2014/main" id="{80B21E53-1505-4B07-BC56-46D0A25D2ABB}"/>
              </a:ext>
            </a:extLst>
          </p:cNvPr>
          <p:cNvGrpSpPr>
            <a:grpSpLocks/>
          </p:cNvGrpSpPr>
          <p:nvPr/>
        </p:nvGrpSpPr>
        <p:grpSpPr bwMode="auto">
          <a:xfrm>
            <a:off x="6410727" y="5254676"/>
            <a:ext cx="1477108" cy="1219200"/>
            <a:chOff x="3456" y="1008"/>
            <a:chExt cx="2400" cy="1632"/>
          </a:xfrm>
        </p:grpSpPr>
        <p:sp>
          <p:nvSpPr>
            <p:cNvPr id="265" name="AutoShape 4">
              <a:extLst>
                <a:ext uri="{FF2B5EF4-FFF2-40B4-BE49-F238E27FC236}">
                  <a16:creationId xmlns:a16="http://schemas.microsoft.com/office/drawing/2014/main" id="{F0368B72-2907-498F-91DC-2568B2C9F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632"/>
              <a:ext cx="528" cy="336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nl-NL" sz="800" dirty="0"/>
                <a:t>hub</a:t>
              </a:r>
            </a:p>
          </p:txBody>
        </p:sp>
        <p:sp>
          <p:nvSpPr>
            <p:cNvPr id="266" name="AutoShape 5">
              <a:extLst>
                <a:ext uri="{FF2B5EF4-FFF2-40B4-BE49-F238E27FC236}">
                  <a16:creationId xmlns:a16="http://schemas.microsoft.com/office/drawing/2014/main" id="{266EF271-F231-4A55-9E00-20ACE987E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1008"/>
              <a:ext cx="528" cy="336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67" name="AutoShape 6">
              <a:extLst>
                <a:ext uri="{FF2B5EF4-FFF2-40B4-BE49-F238E27FC236}">
                  <a16:creationId xmlns:a16="http://schemas.microsoft.com/office/drawing/2014/main" id="{B40DEC45-F485-454B-A1C6-38E1D48E4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1632"/>
              <a:ext cx="528" cy="336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68" name="AutoShape 7">
              <a:extLst>
                <a:ext uri="{FF2B5EF4-FFF2-40B4-BE49-F238E27FC236}">
                  <a16:creationId xmlns:a16="http://schemas.microsoft.com/office/drawing/2014/main" id="{F1E3016F-539A-4FB4-B1B2-30FB0803A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008"/>
              <a:ext cx="528" cy="336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69" name="AutoShape 8">
              <a:extLst>
                <a:ext uri="{FF2B5EF4-FFF2-40B4-BE49-F238E27FC236}">
                  <a16:creationId xmlns:a16="http://schemas.microsoft.com/office/drawing/2014/main" id="{3FCE5984-70EB-489E-9507-744C4756A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632"/>
              <a:ext cx="528" cy="336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70" name="AutoShape 9">
              <a:extLst>
                <a:ext uri="{FF2B5EF4-FFF2-40B4-BE49-F238E27FC236}">
                  <a16:creationId xmlns:a16="http://schemas.microsoft.com/office/drawing/2014/main" id="{CEC53F29-CFB8-4199-8809-74A25DF98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304"/>
              <a:ext cx="528" cy="336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71" name="AutoShape 10">
              <a:extLst>
                <a:ext uri="{FF2B5EF4-FFF2-40B4-BE49-F238E27FC236}">
                  <a16:creationId xmlns:a16="http://schemas.microsoft.com/office/drawing/2014/main" id="{8E0D916F-CB24-46E5-AA90-54B91BBB4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304"/>
              <a:ext cx="528" cy="336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72" name="Line 11">
              <a:extLst>
                <a:ext uri="{FF2B5EF4-FFF2-40B4-BE49-F238E27FC236}">
                  <a16:creationId xmlns:a16="http://schemas.microsoft.com/office/drawing/2014/main" id="{C26C49DE-7E22-4AF6-B2AB-E8F58EE5B2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24" y="1344"/>
              <a:ext cx="240" cy="288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Line 12">
              <a:extLst>
                <a:ext uri="{FF2B5EF4-FFF2-40B4-BE49-F238E27FC236}">
                  <a16:creationId xmlns:a16="http://schemas.microsoft.com/office/drawing/2014/main" id="{382735EA-DA35-4060-9E41-013515172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48" y="1344"/>
              <a:ext cx="240" cy="288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Line 13">
              <a:extLst>
                <a:ext uri="{FF2B5EF4-FFF2-40B4-BE49-F238E27FC236}">
                  <a16:creationId xmlns:a16="http://schemas.microsoft.com/office/drawing/2014/main" id="{43B5C5C3-5211-4B3A-A851-3E51772567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1776"/>
              <a:ext cx="432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Line 14">
              <a:extLst>
                <a:ext uri="{FF2B5EF4-FFF2-40B4-BE49-F238E27FC236}">
                  <a16:creationId xmlns:a16="http://schemas.microsoft.com/office/drawing/2014/main" id="{AE6C3C11-E2A4-43AB-9F28-833A449D2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2" y="1968"/>
              <a:ext cx="240" cy="336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Line 15">
              <a:extLst>
                <a:ext uri="{FF2B5EF4-FFF2-40B4-BE49-F238E27FC236}">
                  <a16:creationId xmlns:a16="http://schemas.microsoft.com/office/drawing/2014/main" id="{705C41AC-7079-48AC-944F-2C2692091D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00" y="1968"/>
              <a:ext cx="240" cy="336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Line 16">
              <a:extLst>
                <a:ext uri="{FF2B5EF4-FFF2-40B4-BE49-F238E27FC236}">
                  <a16:creationId xmlns:a16="http://schemas.microsoft.com/office/drawing/2014/main" id="{695A08E1-6A43-47D4-B00C-B56BA3BEDF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44" y="1776"/>
              <a:ext cx="384" cy="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8" name="Text Box 54">
            <a:extLst>
              <a:ext uri="{FF2B5EF4-FFF2-40B4-BE49-F238E27FC236}">
                <a16:creationId xmlns:a16="http://schemas.microsoft.com/office/drawing/2014/main" id="{636D4668-782A-4AE5-9DCE-9F10E9104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8214" y="5910885"/>
            <a:ext cx="13002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Hub and Spoke</a:t>
            </a:r>
          </a:p>
        </p:txBody>
      </p:sp>
      <p:grpSp>
        <p:nvGrpSpPr>
          <p:cNvPr id="242" name="Group 33">
            <a:extLst>
              <a:ext uri="{FF2B5EF4-FFF2-40B4-BE49-F238E27FC236}">
                <a16:creationId xmlns:a16="http://schemas.microsoft.com/office/drawing/2014/main" id="{4B69DD01-68A3-45DE-97B2-C71D6481FDC4}"/>
              </a:ext>
            </a:extLst>
          </p:cNvPr>
          <p:cNvGrpSpPr>
            <a:grpSpLocks/>
          </p:cNvGrpSpPr>
          <p:nvPr/>
        </p:nvGrpSpPr>
        <p:grpSpPr bwMode="auto">
          <a:xfrm>
            <a:off x="438475" y="2128157"/>
            <a:ext cx="1547446" cy="1371600"/>
            <a:chOff x="2736" y="2976"/>
            <a:chExt cx="912" cy="672"/>
          </a:xfrm>
        </p:grpSpPr>
        <p:sp>
          <p:nvSpPr>
            <p:cNvPr id="248" name="AutoShape 34">
              <a:extLst>
                <a:ext uri="{FF2B5EF4-FFF2-40B4-BE49-F238E27FC236}">
                  <a16:creationId xmlns:a16="http://schemas.microsoft.com/office/drawing/2014/main" id="{717E2713-27AA-4DA3-A328-26612202B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8" y="3226"/>
              <a:ext cx="304" cy="134"/>
            </a:xfrm>
            <a:prstGeom prst="roundRect">
              <a:avLst>
                <a:gd name="adj" fmla="val 16667"/>
              </a:avLst>
            </a:prstGeom>
            <a:solidFill>
              <a:srgbClr val="FFCC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nl-NL" sz="800" dirty="0"/>
                <a:t>Shared</a:t>
              </a:r>
            </a:p>
            <a:p>
              <a:r>
                <a:rPr lang="nl-NL" sz="800" dirty="0"/>
                <a:t>data</a:t>
              </a:r>
            </a:p>
          </p:txBody>
        </p:sp>
        <p:sp>
          <p:nvSpPr>
            <p:cNvPr id="263" name="AutoShape 35">
              <a:extLst>
                <a:ext uri="{FF2B5EF4-FFF2-40B4-BE49-F238E27FC236}">
                  <a16:creationId xmlns:a16="http://schemas.microsoft.com/office/drawing/2014/main" id="{2B543EDC-9610-40BD-B9D5-49DBE5315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2976"/>
              <a:ext cx="304" cy="134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79" name="AutoShape 36">
              <a:extLst>
                <a:ext uri="{FF2B5EF4-FFF2-40B4-BE49-F238E27FC236}">
                  <a16:creationId xmlns:a16="http://schemas.microsoft.com/office/drawing/2014/main" id="{853DFF23-874C-4A94-9AA8-E15B4912A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4" y="2976"/>
              <a:ext cx="304" cy="134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80" name="AutoShape 37">
              <a:extLst>
                <a:ext uri="{FF2B5EF4-FFF2-40B4-BE49-F238E27FC236}">
                  <a16:creationId xmlns:a16="http://schemas.microsoft.com/office/drawing/2014/main" id="{AA8AAF0B-4BEF-4148-B2F3-712B4EF9C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514"/>
              <a:ext cx="304" cy="134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81" name="AutoShape 38">
              <a:extLst>
                <a:ext uri="{FF2B5EF4-FFF2-40B4-BE49-F238E27FC236}">
                  <a16:creationId xmlns:a16="http://schemas.microsoft.com/office/drawing/2014/main" id="{D24D75F5-77DD-46DF-BCDD-EB1B32E08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4" y="3494"/>
              <a:ext cx="304" cy="13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82" name="Line 39">
              <a:extLst>
                <a:ext uri="{FF2B5EF4-FFF2-40B4-BE49-F238E27FC236}">
                  <a16:creationId xmlns:a16="http://schemas.microsoft.com/office/drawing/2014/main" id="{ABB4DE5B-C879-4199-959F-936E26F929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57" y="3110"/>
              <a:ext cx="138" cy="116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Line 40">
              <a:extLst>
                <a:ext uri="{FF2B5EF4-FFF2-40B4-BE49-F238E27FC236}">
                  <a16:creationId xmlns:a16="http://schemas.microsoft.com/office/drawing/2014/main" id="{47D7CD48-6B2B-48A9-A853-4A10E31D16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6" y="3110"/>
              <a:ext cx="139" cy="116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Line 41">
              <a:extLst>
                <a:ext uri="{FF2B5EF4-FFF2-40B4-BE49-F238E27FC236}">
                  <a16:creationId xmlns:a16="http://schemas.microsoft.com/office/drawing/2014/main" id="{28239637-9BA6-4F6D-89F5-DC5E8AEA1C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57" y="3360"/>
              <a:ext cx="138" cy="154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Line 42">
              <a:extLst>
                <a:ext uri="{FF2B5EF4-FFF2-40B4-BE49-F238E27FC236}">
                  <a16:creationId xmlns:a16="http://schemas.microsoft.com/office/drawing/2014/main" id="{6E66E515-0505-4CCD-885C-ACC1549269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89" y="3360"/>
              <a:ext cx="138" cy="134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" name="Text Box 51">
            <a:extLst>
              <a:ext uri="{FF2B5EF4-FFF2-40B4-BE49-F238E27FC236}">
                <a16:creationId xmlns:a16="http://schemas.microsoft.com/office/drawing/2014/main" id="{964153F7-904A-404A-9412-10C72A812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75" y="3652157"/>
            <a:ext cx="101925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Blackboard</a:t>
            </a:r>
          </a:p>
        </p:txBody>
      </p:sp>
      <p:grpSp>
        <p:nvGrpSpPr>
          <p:cNvPr id="287" name="Group 193">
            <a:extLst>
              <a:ext uri="{FF2B5EF4-FFF2-40B4-BE49-F238E27FC236}">
                <a16:creationId xmlns:a16="http://schemas.microsoft.com/office/drawing/2014/main" id="{2D583F0B-C133-4068-BC91-32849563922E}"/>
              </a:ext>
            </a:extLst>
          </p:cNvPr>
          <p:cNvGrpSpPr>
            <a:grpSpLocks/>
          </p:cNvGrpSpPr>
          <p:nvPr/>
        </p:nvGrpSpPr>
        <p:grpSpPr bwMode="auto">
          <a:xfrm>
            <a:off x="4255774" y="3439665"/>
            <a:ext cx="1336431" cy="915988"/>
            <a:chOff x="2819400" y="1903412"/>
            <a:chExt cx="2514600" cy="1830388"/>
          </a:xfrm>
        </p:grpSpPr>
        <p:sp>
          <p:nvSpPr>
            <p:cNvPr id="288" name="AutoShape 4">
              <a:extLst>
                <a:ext uri="{FF2B5EF4-FFF2-40B4-BE49-F238E27FC236}">
                  <a16:creationId xmlns:a16="http://schemas.microsoft.com/office/drawing/2014/main" id="{2782C334-428E-4653-84CF-E79017556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2209800"/>
              <a:ext cx="838200" cy="152400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89" name="Line 10">
              <a:extLst>
                <a:ext uri="{FF2B5EF4-FFF2-40B4-BE49-F238E27FC236}">
                  <a16:creationId xmlns:a16="http://schemas.microsoft.com/office/drawing/2014/main" id="{625AF316-B9B2-4B80-8B5F-4BFB8B2F29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48200" y="1905000"/>
              <a:ext cx="0" cy="3048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Line 11">
              <a:extLst>
                <a:ext uri="{FF2B5EF4-FFF2-40B4-BE49-F238E27FC236}">
                  <a16:creationId xmlns:a16="http://schemas.microsoft.com/office/drawing/2014/main" id="{0DD635D5-E002-4908-90C5-25854D47BA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05200" y="1905000"/>
              <a:ext cx="0" cy="304800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AutoShape 12">
              <a:extLst>
                <a:ext uri="{FF2B5EF4-FFF2-40B4-BE49-F238E27FC236}">
                  <a16:creationId xmlns:a16="http://schemas.microsoft.com/office/drawing/2014/main" id="{A929E193-E05C-497B-A558-7F2C6497E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2209800"/>
              <a:ext cx="838200" cy="1524000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292" name="Up Arrow 190">
              <a:extLst>
                <a:ext uri="{FF2B5EF4-FFF2-40B4-BE49-F238E27FC236}">
                  <a16:creationId xmlns:a16="http://schemas.microsoft.com/office/drawing/2014/main" id="{5B2FB227-72AE-4A9F-B13C-0DABF0833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1981200"/>
              <a:ext cx="228600" cy="304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87D5A03C-D922-4820-94F2-BF27A00A66ED}"/>
                </a:ext>
              </a:extLst>
            </p:cNvPr>
            <p:cNvCxnSpPr/>
            <p:nvPr/>
          </p:nvCxnSpPr>
          <p:spPr bwMode="auto">
            <a:xfrm>
              <a:off x="2819400" y="1903412"/>
              <a:ext cx="2514600" cy="3173"/>
            </a:xfrm>
            <a:prstGeom prst="line">
              <a:avLst/>
            </a:prstGeom>
            <a:noFill/>
            <a:ln w="285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4" name="Up Arrow 192">
              <a:extLst>
                <a:ext uri="{FF2B5EF4-FFF2-40B4-BE49-F238E27FC236}">
                  <a16:creationId xmlns:a16="http://schemas.microsoft.com/office/drawing/2014/main" id="{534F4199-5A13-40B8-AAD2-199DA61299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43400" y="1981200"/>
              <a:ext cx="228600" cy="304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295" name="Text Box 171">
            <a:extLst>
              <a:ext uri="{FF2B5EF4-FFF2-40B4-BE49-F238E27FC236}">
                <a16:creationId xmlns:a16="http://schemas.microsoft.com/office/drawing/2014/main" id="{918CD7EB-8BD2-4646-AB17-E32D71777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6451" y="4355654"/>
            <a:ext cx="113043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Event Driven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A72CB4-BCDC-4278-B951-3684E48EE229}"/>
              </a:ext>
            </a:extLst>
          </p:cNvPr>
          <p:cNvGrpSpPr/>
          <p:nvPr/>
        </p:nvGrpSpPr>
        <p:grpSpPr>
          <a:xfrm>
            <a:off x="477541" y="4234440"/>
            <a:ext cx="1563798" cy="2009925"/>
            <a:chOff x="4800600" y="2895600"/>
            <a:chExt cx="3733800" cy="3621717"/>
          </a:xfrm>
        </p:grpSpPr>
        <p:sp>
          <p:nvSpPr>
            <p:cNvPr id="296" name="AutoShape 16">
              <a:extLst>
                <a:ext uri="{FF2B5EF4-FFF2-40B4-BE49-F238E27FC236}">
                  <a16:creationId xmlns:a16="http://schemas.microsoft.com/office/drawing/2014/main" id="{6FEE36B4-921D-439F-B64A-64F186DDC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600" y="2895600"/>
              <a:ext cx="3733800" cy="2448554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5875">
              <a:solidFill>
                <a:srgbClr val="000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nl-NL" sz="1600" b="1" dirty="0"/>
            </a:p>
          </p:txBody>
        </p:sp>
        <p:sp>
          <p:nvSpPr>
            <p:cNvPr id="297" name="AutoShape 17">
              <a:extLst>
                <a:ext uri="{FF2B5EF4-FFF2-40B4-BE49-F238E27FC236}">
                  <a16:creationId xmlns:a16="http://schemas.microsoft.com/office/drawing/2014/main" id="{8295737D-8AB9-4630-82D9-8891E14DC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801354"/>
              <a:ext cx="1224158" cy="715963"/>
            </a:xfrm>
            <a:prstGeom prst="can">
              <a:avLst>
                <a:gd name="adj" fmla="val 25000"/>
              </a:avLst>
            </a:prstGeom>
            <a:solidFill>
              <a:srgbClr val="FFCC99"/>
            </a:solidFill>
            <a:ln w="22225">
              <a:solidFill>
                <a:srgbClr val="000080"/>
              </a:solidFill>
              <a:round/>
              <a:headEnd/>
              <a:tailEnd/>
            </a:ln>
          </p:spPr>
          <p:txBody>
            <a:bodyPr wrap="none" lIns="72000" tIns="72000" rIns="72000" bIns="72000" anchor="ctr"/>
            <a:lstStyle/>
            <a:p>
              <a:pPr marL="185738" indent="-185738" algn="ctr" eaLnBrk="1" hangingPunct="1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None/>
              </a:pPr>
              <a:r>
                <a:rPr lang="en-US" sz="1200" b="1" dirty="0">
                  <a:solidFill>
                    <a:srgbClr val="000099"/>
                  </a:solidFill>
                </a:rPr>
                <a:t>DB</a:t>
              </a:r>
            </a:p>
          </p:txBody>
        </p: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3FCC24CA-8B74-4E13-B873-60FE46F04F7A}"/>
                </a:ext>
              </a:extLst>
            </p:cNvPr>
            <p:cNvCxnSpPr/>
            <p:nvPr/>
          </p:nvCxnSpPr>
          <p:spPr>
            <a:xfrm>
              <a:off x="6708079" y="5344154"/>
              <a:ext cx="0" cy="457200"/>
            </a:xfrm>
            <a:prstGeom prst="straightConnector1">
              <a:avLst/>
            </a:prstGeom>
            <a:ln w="3492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9" name="Picture 298">
              <a:extLst>
                <a:ext uri="{FF2B5EF4-FFF2-40B4-BE49-F238E27FC236}">
                  <a16:creationId xmlns:a16="http://schemas.microsoft.com/office/drawing/2014/main" id="{F83B3A77-915D-453C-B4AD-7F81A5A8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697" y="3226917"/>
              <a:ext cx="3015606" cy="1862137"/>
            </a:xfrm>
            <a:prstGeom prst="rect">
              <a:avLst/>
            </a:prstGeom>
          </p:spPr>
        </p:pic>
      </p:grpSp>
      <p:sp>
        <p:nvSpPr>
          <p:cNvPr id="300" name="Text Box 51">
            <a:extLst>
              <a:ext uri="{FF2B5EF4-FFF2-40B4-BE49-F238E27FC236}">
                <a16:creationId xmlns:a16="http://schemas.microsoft.com/office/drawing/2014/main" id="{2C53185F-AF0F-4738-8B08-0BE358032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930" y="6327984"/>
            <a:ext cx="87876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Monolith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0E566-524A-44FE-9811-E14BD329C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1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9AA-EF09-4D1A-B5AD-F3F6FED3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C7095-1A31-47A3-B844-6F2DEEA8B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The responsiveness of the application to perform specific actions in a given time span.</a:t>
            </a:r>
          </a:p>
          <a:p>
            <a:pPr lvl="1"/>
            <a:r>
              <a:rPr lang="en-GB" dirty="0"/>
              <a:t>Latency </a:t>
            </a:r>
          </a:p>
          <a:p>
            <a:pPr lvl="2"/>
            <a:r>
              <a:rPr lang="en-GB" dirty="0"/>
              <a:t>The time taken by the application to respond to an event. </a:t>
            </a:r>
          </a:p>
          <a:p>
            <a:pPr lvl="1"/>
            <a:r>
              <a:rPr lang="en-GB" dirty="0"/>
              <a:t>Throughput</a:t>
            </a:r>
          </a:p>
          <a:p>
            <a:pPr lvl="2"/>
            <a:r>
              <a:rPr lang="en-GB" dirty="0"/>
              <a:t>The number of events scored in a given time interval.</a:t>
            </a:r>
          </a:p>
          <a:p>
            <a:pPr lvl="2"/>
            <a:endParaRPr lang="en-GB" dirty="0"/>
          </a:p>
          <a:p>
            <a:r>
              <a:rPr lang="en-GB" dirty="0"/>
              <a:t>Scenario’s </a:t>
            </a:r>
          </a:p>
          <a:p>
            <a:pPr lvl="1"/>
            <a:r>
              <a:rPr lang="en-GB" dirty="0"/>
              <a:t>All actions must respond in 3 seconds</a:t>
            </a:r>
          </a:p>
          <a:p>
            <a:pPr lvl="1"/>
            <a:r>
              <a:rPr lang="en-GB" dirty="0"/>
              <a:t>Complex actions must respond in 5 seconds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7FACE9-FEB0-401B-916C-7E4D474265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909A4-E789-4C2F-B895-42F609DB2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39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02FD-AA48-4211-B383-0685DFAE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CC839-5DBA-43E5-8DCD-BD721C52A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ability to handle an increase in the workload without impacting the performance</a:t>
            </a:r>
          </a:p>
          <a:p>
            <a:r>
              <a:rPr lang="en-GB" dirty="0"/>
              <a:t>Scenario’s </a:t>
            </a:r>
          </a:p>
          <a:p>
            <a:pPr lvl="1"/>
            <a:r>
              <a:rPr lang="en-GB" dirty="0"/>
              <a:t>The system should scale up to 100.000 users in a year</a:t>
            </a:r>
          </a:p>
          <a:p>
            <a:pPr lvl="1"/>
            <a:r>
              <a:rPr lang="en-GB" dirty="0"/>
              <a:t>The system should be able to handle 5.000 concurrent users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7BC85-E658-4CD1-BEB6-BDF67EFBD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2B5B5-5CBD-4F8C-9748-27FCC0A7E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74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B4064-ECB6-47A1-90DD-370CDCA7E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93988-AC41-483C-9F9E-8532BC64B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probability that the system is operating properly when it is requested for use</a:t>
            </a:r>
          </a:p>
          <a:p>
            <a:r>
              <a:rPr lang="en-GB" dirty="0"/>
              <a:t>Calculated as uptime/total time</a:t>
            </a:r>
          </a:p>
          <a:p>
            <a:r>
              <a:rPr lang="en-GB" dirty="0"/>
              <a:t>Scenario’s </a:t>
            </a:r>
          </a:p>
          <a:p>
            <a:pPr lvl="1"/>
            <a:r>
              <a:rPr lang="en-GB" dirty="0"/>
              <a:t>The critical part of the system should be available 99.5% of the time (24 * 7)</a:t>
            </a:r>
          </a:p>
          <a:p>
            <a:pPr lvl="1"/>
            <a:r>
              <a:rPr lang="en-GB" dirty="0"/>
              <a:t>The non critical part of the system should be available 98.3% of the time (24 * 7)</a:t>
            </a:r>
          </a:p>
          <a:p>
            <a:endParaRPr lang="en-GB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B57AA-86E9-42DB-B0AD-9D520C36B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86CF-BEE1-48EC-BF33-10B2BEEE5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625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4AEC-C6E1-41AD-9B67-5A687E997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20C64-E766-4334-AB1A-0C1B2CAFB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probability that the system is operating properly for a desired period of time without failure.</a:t>
            </a:r>
          </a:p>
          <a:p>
            <a:r>
              <a:rPr lang="en-GB" dirty="0"/>
              <a:t>Mean Time Between Failure (MTBF)</a:t>
            </a:r>
          </a:p>
          <a:p>
            <a:pPr lvl="1"/>
            <a:r>
              <a:rPr lang="en-GB" dirty="0"/>
              <a:t>Total time in service / number of failures </a:t>
            </a:r>
          </a:p>
          <a:p>
            <a:r>
              <a:rPr lang="en-GB" dirty="0"/>
              <a:t>Scenario’s </a:t>
            </a:r>
          </a:p>
          <a:p>
            <a:pPr lvl="1"/>
            <a:r>
              <a:rPr lang="nl-NL" dirty="0" err="1"/>
              <a:t>Mean</a:t>
            </a:r>
            <a:r>
              <a:rPr lang="nl-NL" dirty="0"/>
              <a:t> Time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Failures</a:t>
            </a:r>
            <a:r>
              <a:rPr lang="nl-NL" dirty="0"/>
              <a:t> = 100.000 </a:t>
            </a:r>
            <a:r>
              <a:rPr lang="nl-NL" dirty="0" err="1"/>
              <a:t>hours</a:t>
            </a:r>
            <a:endParaRPr lang="nl-NL" dirty="0"/>
          </a:p>
          <a:p>
            <a:pPr lvl="1"/>
            <a:r>
              <a:rPr lang="en-GB" dirty="0"/>
              <a:t>Mean Time To Recovery = 10 hours</a:t>
            </a:r>
          </a:p>
          <a:p>
            <a:pPr lvl="1"/>
            <a:r>
              <a:rPr lang="en-GB" dirty="0"/>
              <a:t>Data is consistent all the time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F7F7F9-F897-4D86-99DD-FA6611BAC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6AB82-2D5C-4FCE-BC7F-739424CCE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41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B869-82EA-4587-9966-B3C46995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vs. Reliability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AEE20-C792-4987-8482-2E84E6BF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High reliability contributes to high availability</a:t>
            </a:r>
          </a:p>
          <a:p>
            <a:r>
              <a:rPr lang="en-GB" dirty="0"/>
              <a:t>But you can achieve high availability with an unreliable system, if the recovery time is low.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B08F-4776-4821-B612-AAB933B00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9E059-6B18-45D5-822B-EB59846B5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69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34C3A-4A1B-4E5F-8E4C-96AF72CC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46D3-2DD7-486C-A051-AACE4261A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ability of any application to go through modifications and updates with a degree of ease.</a:t>
            </a:r>
          </a:p>
          <a:p>
            <a:r>
              <a:rPr lang="en-GB" dirty="0"/>
              <a:t>Scenario’s </a:t>
            </a:r>
          </a:p>
          <a:p>
            <a:pPr lvl="1"/>
            <a:r>
              <a:rPr lang="en-GB" dirty="0"/>
              <a:t>The system should be highly configurable</a:t>
            </a:r>
          </a:p>
          <a:p>
            <a:pPr lvl="1"/>
            <a:r>
              <a:rPr lang="en-GB" dirty="0"/>
              <a:t>The </a:t>
            </a:r>
            <a:r>
              <a:rPr lang="en-US" dirty="0"/>
              <a:t>system should have 80% test coverage</a:t>
            </a:r>
          </a:p>
          <a:p>
            <a:pPr lvl="1"/>
            <a:r>
              <a:rPr lang="en-US" dirty="0"/>
              <a:t>All errors should be logged</a:t>
            </a:r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E5A289-BEF3-40E1-B7BD-E6575654F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40161-CE47-484A-AA5D-643ADEA3D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91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F9DB-F6B1-4902-AB17-D01D1F058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86ECD-792B-4874-A024-41D924D7E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aspects</a:t>
            </a:r>
          </a:p>
          <a:p>
            <a:pPr lvl="1"/>
            <a:r>
              <a:rPr lang="en-US" dirty="0"/>
              <a:t>Authentication: are you who you say you are?</a:t>
            </a:r>
          </a:p>
          <a:p>
            <a:pPr lvl="1"/>
            <a:r>
              <a:rPr lang="en-US" dirty="0"/>
              <a:t>Authorization: what are you allowed to do?</a:t>
            </a:r>
          </a:p>
          <a:p>
            <a:pPr lvl="1"/>
            <a:r>
              <a:rPr lang="en-US" dirty="0"/>
              <a:t>Secrecy</a:t>
            </a:r>
            <a:r>
              <a:rPr lang="nl-NL" dirty="0"/>
              <a:t>: </a:t>
            </a:r>
            <a:r>
              <a:rPr lang="en-US" dirty="0"/>
              <a:t>encrypt</a:t>
            </a:r>
            <a:r>
              <a:rPr lang="nl-NL" dirty="0"/>
              <a:t> </a:t>
            </a:r>
            <a:r>
              <a:rPr lang="en-US" dirty="0"/>
              <a:t>the</a:t>
            </a:r>
            <a:r>
              <a:rPr lang="nl-NL" dirty="0"/>
              <a:t> data</a:t>
            </a:r>
          </a:p>
          <a:p>
            <a:r>
              <a:rPr lang="en-GB" dirty="0"/>
              <a:t>Scenario’s </a:t>
            </a:r>
          </a:p>
          <a:p>
            <a:pPr lvl="1"/>
            <a:r>
              <a:rPr lang="en-GB" dirty="0"/>
              <a:t>Only authorized users may access the system</a:t>
            </a:r>
          </a:p>
          <a:p>
            <a:pPr lvl="1"/>
            <a:r>
              <a:rPr lang="en-US" dirty="0"/>
              <a:t>All secret data that is sent to other systems should be encrypted</a:t>
            </a:r>
          </a:p>
          <a:p>
            <a:pPr lvl="1"/>
            <a:endParaRPr lang="en-US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A235-6571-46A5-A876-46B3B2C85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D49F5-FFD0-47AF-9918-DC023934F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3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CB8E-776D-42B5-B50C-28936CA19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5A032-66CD-423E-8849-671A328BC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ability to exchange information and communicate with internal and external applications and systems.</a:t>
            </a:r>
          </a:p>
          <a:p>
            <a:r>
              <a:rPr lang="en-GB" dirty="0"/>
              <a:t>Scenario’s </a:t>
            </a:r>
          </a:p>
          <a:p>
            <a:pPr lvl="1"/>
            <a:r>
              <a:rPr lang="en-GB" dirty="0"/>
              <a:t>All communication with external systems should use standards like SOAP, REST or messaging.</a:t>
            </a:r>
          </a:p>
          <a:p>
            <a:pPr lvl="1"/>
            <a:r>
              <a:rPr lang="en-GB" dirty="0"/>
              <a:t>All interfaces should be defined and published.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1E59D-C4AE-42E0-B5F0-87166878C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6A76F-B0C8-455C-BB3F-BD90A2315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06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0B09-FFD2-4C17-9AB9-B6FF14CB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FEDE2-A821-4AC8-9571-123C10CF1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The ease at which the users operate the system and make productive use of it.</a:t>
            </a:r>
          </a:p>
          <a:p>
            <a:r>
              <a:rPr lang="en-GB" dirty="0"/>
              <a:t>Aspects:</a:t>
            </a:r>
          </a:p>
          <a:p>
            <a:pPr lvl="1"/>
            <a:r>
              <a:rPr lang="en-GB" dirty="0"/>
              <a:t>Efficiency: How efficiently can a end user perform a task once they have learned the UI design</a:t>
            </a:r>
          </a:p>
          <a:p>
            <a:pPr lvl="1"/>
            <a:r>
              <a:rPr lang="en-GB" dirty="0"/>
              <a:t>Learnability: Ease for end users to accomplish primitive processes the first time they encounter the UI.</a:t>
            </a:r>
          </a:p>
          <a:p>
            <a:pPr lvl="1"/>
            <a:r>
              <a:rPr lang="en-GB" dirty="0"/>
              <a:t>Memorability: When users return to the system after a time frame, how quickly can they re-establish expertise</a:t>
            </a:r>
          </a:p>
          <a:p>
            <a:pPr lvl="1"/>
            <a:r>
              <a:rPr lang="en-GB" dirty="0"/>
              <a:t>Errors: How many errors do end users make, how severe are these, and how easily can they recover from these errors?</a:t>
            </a:r>
          </a:p>
          <a:p>
            <a:pPr lvl="1"/>
            <a:r>
              <a:rPr lang="en-GB" dirty="0"/>
              <a:t>Satisfaction: How pleasing is it to use the system</a:t>
            </a:r>
          </a:p>
          <a:p>
            <a:r>
              <a:rPr lang="en-GB" dirty="0"/>
              <a:t>Scenario’s </a:t>
            </a:r>
          </a:p>
          <a:p>
            <a:pPr lvl="1"/>
            <a:r>
              <a:rPr lang="en-GB" dirty="0"/>
              <a:t>The system should support the following browsers: Internet Explorer, Chrome, Mozilla Firefox, Safari, Netscape</a:t>
            </a:r>
          </a:p>
          <a:p>
            <a:pPr lvl="1"/>
            <a:r>
              <a:rPr lang="en-GB" dirty="0"/>
              <a:t>The user can change the language to English, Chinese, French and Spanish.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D5462-60D3-4FF4-8960-D64ACCEDD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58B64-3C9C-41B9-BA0C-9C2E82381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29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principles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569075"/>
            <a:ext cx="2895600" cy="365125"/>
          </a:xfrm>
        </p:spPr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Afgeronde rechthoek 17">
            <a:extLst>
              <a:ext uri="{FF2B5EF4-FFF2-40B4-BE49-F238E27FC236}">
                <a16:creationId xmlns:a16="http://schemas.microsoft.com/office/drawing/2014/main" id="{730EA835-9C0F-42B8-AEF9-A0FE3E0973F7}"/>
              </a:ext>
            </a:extLst>
          </p:cNvPr>
          <p:cNvSpPr/>
          <p:nvPr/>
        </p:nvSpPr>
        <p:spPr>
          <a:xfrm>
            <a:off x="7239000" y="4502262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Principles</a:t>
            </a:r>
          </a:p>
        </p:txBody>
      </p:sp>
      <p:sp>
        <p:nvSpPr>
          <p:cNvPr id="8" name="Afgeronde rechthoek 18">
            <a:extLst>
              <a:ext uri="{FF2B5EF4-FFF2-40B4-BE49-F238E27FC236}">
                <a16:creationId xmlns:a16="http://schemas.microsoft.com/office/drawing/2014/main" id="{5EAD609C-DF38-4F7A-9AE2-1A407508E353}"/>
              </a:ext>
            </a:extLst>
          </p:cNvPr>
          <p:cNvSpPr/>
          <p:nvPr/>
        </p:nvSpPr>
        <p:spPr>
          <a:xfrm>
            <a:off x="7239000" y="4091098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sp>
        <p:nvSpPr>
          <p:cNvPr id="9" name="Afgeronde rechthoek 19">
            <a:extLst>
              <a:ext uri="{FF2B5EF4-FFF2-40B4-BE49-F238E27FC236}">
                <a16:creationId xmlns:a16="http://schemas.microsoft.com/office/drawing/2014/main" id="{86231C00-D995-4343-821F-1D1E599EC5D3}"/>
              </a:ext>
            </a:extLst>
          </p:cNvPr>
          <p:cNvSpPr/>
          <p:nvPr/>
        </p:nvSpPr>
        <p:spPr>
          <a:xfrm>
            <a:off x="7239000" y="3657600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Qualities</a:t>
            </a:r>
          </a:p>
        </p:txBody>
      </p:sp>
      <p:sp>
        <p:nvSpPr>
          <p:cNvPr id="10" name="Afgeronde rechthoek 20">
            <a:extLst>
              <a:ext uri="{FF2B5EF4-FFF2-40B4-BE49-F238E27FC236}">
                <a16:creationId xmlns:a16="http://schemas.microsoft.com/office/drawing/2014/main" id="{8BFE5A9D-987D-46E7-A07B-8FB71842ABA5}"/>
              </a:ext>
            </a:extLst>
          </p:cNvPr>
          <p:cNvSpPr/>
          <p:nvPr/>
        </p:nvSpPr>
        <p:spPr>
          <a:xfrm>
            <a:off x="7239000" y="3246436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702687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2313" y="3886200"/>
            <a:ext cx="7772400" cy="1882775"/>
          </a:xfrm>
        </p:spPr>
        <p:txBody>
          <a:bodyPr>
            <a:normAutofit fontScale="90000"/>
          </a:bodyPr>
          <a:lstStyle/>
          <a:p>
            <a:r>
              <a:rPr lang="en-US" dirty="0"/>
              <a:t>Lesson 1</a:t>
            </a:r>
            <a:br>
              <a:rPr lang="en-US" dirty="0"/>
            </a:br>
            <a:r>
              <a:rPr lang="en-US" dirty="0"/>
              <a:t>Software Architecture Introduction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569075"/>
            <a:ext cx="2895600" cy="365125"/>
          </a:xfrm>
        </p:spPr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56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63BD-1DAC-4695-A1A1-D3AE6D89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(design) principles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EA2559-AB22-468C-B474-A2050CE4D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8FAB6-9149-4897-8B9E-8BF1746AEC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4" name="Rectangle 1027">
            <a:extLst>
              <a:ext uri="{FF2B5EF4-FFF2-40B4-BE49-F238E27FC236}">
                <a16:creationId xmlns:a16="http://schemas.microsoft.com/office/drawing/2014/main" id="{1CCFCB67-3F3F-4F11-8647-DABAD8F7613F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219201"/>
            <a:ext cx="8229600" cy="487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Keep it simple</a:t>
            </a:r>
          </a:p>
          <a:p>
            <a:r>
              <a:rPr lang="en-US" sz="2800" dirty="0"/>
              <a:t>Keep it flexible</a:t>
            </a:r>
          </a:p>
          <a:p>
            <a:r>
              <a:rPr lang="en-US" sz="2800" dirty="0"/>
              <a:t>Loose coupling</a:t>
            </a:r>
          </a:p>
          <a:p>
            <a:r>
              <a:rPr lang="en-US" sz="2800" dirty="0"/>
              <a:t>Separation of concern</a:t>
            </a:r>
          </a:p>
          <a:p>
            <a:r>
              <a:rPr lang="en-US" sz="2800" dirty="0"/>
              <a:t>Information hiding</a:t>
            </a:r>
          </a:p>
          <a:p>
            <a:r>
              <a:rPr lang="en-US" sz="2800" dirty="0"/>
              <a:t>Principle of modularity</a:t>
            </a:r>
          </a:p>
          <a:p>
            <a:r>
              <a:rPr lang="en-US" sz="2800" dirty="0"/>
              <a:t>High cohesion, low coupling</a:t>
            </a:r>
          </a:p>
          <a:p>
            <a:r>
              <a:rPr lang="en-US" sz="2800" dirty="0"/>
              <a:t>Open-closed principle</a:t>
            </a:r>
          </a:p>
        </p:txBody>
      </p:sp>
    </p:spTree>
    <p:extLst>
      <p:ext uri="{BB962C8B-B14F-4D97-AF65-F5344CB8AC3E}">
        <p14:creationId xmlns:p14="http://schemas.microsoft.com/office/powerpoint/2010/main" val="3444588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Keep it simple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064E6B-B1C2-43A0-A52D-BABB56E57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more complexity, the more change on failure</a:t>
            </a:r>
          </a:p>
          <a:p>
            <a:r>
              <a:rPr lang="en-US" dirty="0"/>
              <a:t>Simple applications, frameworks, tools, etc. remain to be used</a:t>
            </a:r>
          </a:p>
          <a:p>
            <a:pPr lvl="1"/>
            <a:r>
              <a:rPr lang="en-US" dirty="0"/>
              <a:t>Complex ones will be replaced by something simple</a:t>
            </a:r>
          </a:p>
          <a:p>
            <a:r>
              <a:rPr lang="en-US" dirty="0"/>
              <a:t>Gold plating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0726" name="Picture 10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524000"/>
            <a:ext cx="3077308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10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371600"/>
            <a:ext cx="3077308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932174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Keep it flexible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400" dirty="0"/>
              <a:t>Everthing changes</a:t>
            </a:r>
          </a:p>
          <a:p>
            <a:pPr lvl="1"/>
            <a:r>
              <a:rPr lang="nl-NL" sz="2400" dirty="0"/>
              <a:t>Business</a:t>
            </a:r>
          </a:p>
          <a:p>
            <a:pPr lvl="1"/>
            <a:r>
              <a:rPr lang="nl-NL" sz="2400" dirty="0"/>
              <a:t>Technical</a:t>
            </a:r>
          </a:p>
          <a:p>
            <a:r>
              <a:rPr lang="nl-NL" sz="2400" dirty="0"/>
              <a:t>More flexibility leads to more complexity</a:t>
            </a:r>
          </a:p>
          <a:p>
            <a:endParaRPr lang="en-US" sz="1800" dirty="0"/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8616" y="3067050"/>
            <a:ext cx="171450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708042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Loose coupling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400" dirty="0"/>
              <a:t>Different levels of coupling</a:t>
            </a:r>
          </a:p>
          <a:p>
            <a:pPr lvl="1"/>
            <a:r>
              <a:rPr lang="nl-NL" sz="2400" dirty="0"/>
              <a:t>Technology</a:t>
            </a:r>
          </a:p>
          <a:p>
            <a:pPr lvl="1"/>
            <a:r>
              <a:rPr lang="nl-NL" sz="2400" dirty="0"/>
              <a:t>Time</a:t>
            </a:r>
          </a:p>
          <a:p>
            <a:pPr lvl="1"/>
            <a:r>
              <a:rPr lang="nl-NL" sz="2400" dirty="0"/>
              <a:t>Location</a:t>
            </a:r>
          </a:p>
          <a:p>
            <a:pPr lvl="1"/>
            <a:r>
              <a:rPr lang="nl-NL" sz="2400" dirty="0"/>
              <a:t>Data structure</a:t>
            </a:r>
          </a:p>
          <a:p>
            <a:r>
              <a:rPr lang="nl-NL" sz="2400" dirty="0"/>
              <a:t>You need coupling somewhere</a:t>
            </a:r>
          </a:p>
          <a:p>
            <a:pPr lvl="1"/>
            <a:r>
              <a:rPr lang="nl-NL" sz="2400" dirty="0"/>
              <a:t>Important is the level of coupling</a:t>
            </a:r>
          </a:p>
          <a:p>
            <a:endParaRPr lang="en-US" sz="1800" dirty="0"/>
          </a:p>
        </p:txBody>
      </p:sp>
      <p:pic>
        <p:nvPicPr>
          <p:cNvPr id="3277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33346" y="4733925"/>
            <a:ext cx="3077308" cy="143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06433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Separation of concern</a:t>
            </a:r>
          </a:p>
        </p:txBody>
      </p:sp>
      <p:sp>
        <p:nvSpPr>
          <p:cNvPr id="3379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2400" dirty="0"/>
              <a:t>Separate technology from business</a:t>
            </a:r>
          </a:p>
          <a:p>
            <a:r>
              <a:rPr lang="nl-NL" sz="2400" dirty="0"/>
              <a:t>Separate stable things from changing things</a:t>
            </a:r>
          </a:p>
          <a:p>
            <a:r>
              <a:rPr lang="nl-NL" sz="2400" dirty="0"/>
              <a:t>Separate things that need separate skills</a:t>
            </a:r>
          </a:p>
          <a:p>
            <a:r>
              <a:rPr lang="nl-NL" sz="2400" dirty="0"/>
              <a:t>Separate business process from application logic</a:t>
            </a:r>
          </a:p>
          <a:p>
            <a:r>
              <a:rPr lang="nl-NL" sz="2400" dirty="0"/>
              <a:t>Separate implementation from specification</a:t>
            </a:r>
          </a:p>
          <a:p>
            <a:endParaRPr lang="nl-NL" sz="1800" dirty="0"/>
          </a:p>
        </p:txBody>
      </p:sp>
      <p:pic>
        <p:nvPicPr>
          <p:cNvPr id="33798" name="Picture 102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9139" y="3429000"/>
            <a:ext cx="1749669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10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6738" y="3429000"/>
            <a:ext cx="1477108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8568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Information hiding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Black box principle</a:t>
            </a:r>
          </a:p>
          <a:p>
            <a:r>
              <a:rPr lang="en-US" sz="2400" dirty="0"/>
              <a:t>Hide implementation behind an interface</a:t>
            </a:r>
          </a:p>
          <a:p>
            <a:r>
              <a:rPr lang="en-US" sz="2400" dirty="0"/>
              <a:t>Hide the data structure behind stored procedures</a:t>
            </a:r>
          </a:p>
          <a:p>
            <a:r>
              <a:rPr lang="en-US" sz="2400" dirty="0"/>
              <a:t>Hide the data structure behind business logic</a:t>
            </a:r>
          </a:p>
        </p:txBody>
      </p:sp>
      <p:pic>
        <p:nvPicPr>
          <p:cNvPr id="3482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7212" y="2971800"/>
            <a:ext cx="2769577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09185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2391508" y="6553200"/>
            <a:ext cx="4360985" cy="254000"/>
          </a:xfrm>
          <a:prstGeom prst="rect">
            <a:avLst/>
          </a:prstGeom>
          <a:noFill/>
        </p:spPr>
        <p:txBody>
          <a:bodyPr/>
          <a:lstStyle/>
          <a:p>
            <a:r>
              <a:rPr lang="nl-NL"/>
              <a:t>© 2018 ICT Intelligence</a:t>
            </a:r>
          </a:p>
        </p:txBody>
      </p:sp>
      <p:sp>
        <p:nvSpPr>
          <p:cNvPr id="3584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93723" y="6629400"/>
            <a:ext cx="609600" cy="177800"/>
          </a:xfrm>
          <a:prstGeom prst="rect">
            <a:avLst/>
          </a:prstGeom>
          <a:noFill/>
        </p:spPr>
        <p:txBody>
          <a:bodyPr/>
          <a:lstStyle/>
          <a:p>
            <a:fld id="{51CA1EF2-02F8-40B4-A218-0FA548770B00}" type="slidenum">
              <a:rPr lang="nl-NL" smtClean="0"/>
              <a:pPr/>
              <a:t>66</a:t>
            </a:fld>
            <a:endParaRPr lang="nl-NL"/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Principle van modularity</a:t>
            </a:r>
          </a:p>
        </p:txBody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sz="1800" dirty="0"/>
              <a:t>Decomposition</a:t>
            </a:r>
          </a:p>
          <a:p>
            <a:r>
              <a:rPr lang="nl-NL" sz="1800" dirty="0"/>
              <a:t>Devide a big complex problem is smaller parts</a:t>
            </a:r>
          </a:p>
          <a:p>
            <a:r>
              <a:rPr lang="nl-NL" sz="1800" dirty="0"/>
              <a:t>Use components that are</a:t>
            </a:r>
          </a:p>
          <a:p>
            <a:pPr lvl="1"/>
            <a:r>
              <a:rPr lang="nl-NL" sz="1800" dirty="0"/>
              <a:t>Better understandable</a:t>
            </a:r>
          </a:p>
          <a:p>
            <a:pPr lvl="1"/>
            <a:r>
              <a:rPr lang="nl-NL" sz="1800" dirty="0"/>
              <a:t>Independent</a:t>
            </a:r>
          </a:p>
          <a:p>
            <a:pPr lvl="1"/>
            <a:r>
              <a:rPr lang="nl-NL" sz="1800" dirty="0"/>
              <a:t>Reusable</a:t>
            </a:r>
          </a:p>
          <a:p>
            <a:r>
              <a:rPr lang="nl-NL" sz="1800" dirty="0"/>
              <a:t>Leads to more flexibility</a:t>
            </a:r>
          </a:p>
          <a:p>
            <a:r>
              <a:rPr lang="nl-NL" sz="1800" dirty="0"/>
              <a:t>Makes finding and solvings bugs easier</a:t>
            </a:r>
          </a:p>
        </p:txBody>
      </p:sp>
      <p:pic>
        <p:nvPicPr>
          <p:cNvPr id="3584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0585" y="4206875"/>
            <a:ext cx="2321169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4031" y="3886201"/>
            <a:ext cx="738554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64369" y="4724400"/>
            <a:ext cx="984738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8431" y="3886200"/>
            <a:ext cx="9144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89785" y="4800600"/>
            <a:ext cx="1441938" cy="78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64369" y="5715001"/>
            <a:ext cx="1055077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71139" y="5791200"/>
            <a:ext cx="1266092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3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66892" y="4114801"/>
            <a:ext cx="710712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4" name="AutoShape 12"/>
          <p:cNvSpPr>
            <a:spLocks noChangeArrowheads="1"/>
          </p:cNvSpPr>
          <p:nvPr/>
        </p:nvSpPr>
        <p:spPr bwMode="auto">
          <a:xfrm>
            <a:off x="4044462" y="5273675"/>
            <a:ext cx="773723" cy="304800"/>
          </a:xfrm>
          <a:prstGeom prst="rightArrow">
            <a:avLst>
              <a:gd name="adj1" fmla="val 50000"/>
              <a:gd name="adj2" fmla="val 68750"/>
            </a:avLst>
          </a:prstGeom>
          <a:solidFill>
            <a:srgbClr val="FF0000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1836567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cohesion, low coupling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 coupling, low cohesion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 cohesion, low coupling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125415" y="2362200"/>
            <a:ext cx="1688123" cy="10668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266092" y="25908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110154" y="25908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758462" y="30480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2813539" y="3581400"/>
            <a:ext cx="1688123" cy="10668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3094892" y="38100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3798277" y="38100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3024554" y="42672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055077" y="4419600"/>
            <a:ext cx="1688123" cy="10668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1195754" y="46482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039816" y="48768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1406769" y="51054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868616" y="41148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>
            <a:off x="1336431" y="2819400"/>
            <a:ext cx="0" cy="18288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22" name="Line 19"/>
          <p:cNvSpPr>
            <a:spLocks noChangeShapeType="1"/>
          </p:cNvSpPr>
          <p:nvPr/>
        </p:nvSpPr>
        <p:spPr bwMode="auto">
          <a:xfrm flipH="1">
            <a:off x="1547446" y="3276600"/>
            <a:ext cx="422031" cy="1371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23" name="Line 20"/>
          <p:cNvSpPr>
            <a:spLocks noChangeShapeType="1"/>
          </p:cNvSpPr>
          <p:nvPr/>
        </p:nvSpPr>
        <p:spPr bwMode="auto">
          <a:xfrm flipH="1">
            <a:off x="1758461" y="3276600"/>
            <a:ext cx="281354" cy="18288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24" name="Line 21"/>
          <p:cNvSpPr>
            <a:spLocks noChangeShapeType="1"/>
          </p:cNvSpPr>
          <p:nvPr/>
        </p:nvSpPr>
        <p:spPr bwMode="auto">
          <a:xfrm>
            <a:off x="2110154" y="3276600"/>
            <a:ext cx="211015" cy="16002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>
            <a:off x="2461846" y="2819400"/>
            <a:ext cx="562708" cy="14478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2532185" y="2819400"/>
            <a:ext cx="773723" cy="990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>
            <a:off x="2602523" y="2667000"/>
            <a:ext cx="1406769" cy="11430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V="1">
            <a:off x="3516923" y="4191000"/>
            <a:ext cx="351692" cy="228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3587262" y="3886200"/>
            <a:ext cx="211015" cy="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1547446" y="4876800"/>
            <a:ext cx="70338" cy="228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5416062" y="2362200"/>
            <a:ext cx="1688123" cy="10668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5556739" y="25908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6400800" y="25908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6049108" y="30480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35" name="Rectangle 32"/>
          <p:cNvSpPr>
            <a:spLocks noChangeArrowheads="1"/>
          </p:cNvSpPr>
          <p:nvPr/>
        </p:nvSpPr>
        <p:spPr bwMode="auto">
          <a:xfrm>
            <a:off x="7104185" y="3581400"/>
            <a:ext cx="1688123" cy="10668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7385539" y="38100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37" name="Rectangle 34"/>
          <p:cNvSpPr>
            <a:spLocks noChangeArrowheads="1"/>
          </p:cNvSpPr>
          <p:nvPr/>
        </p:nvSpPr>
        <p:spPr bwMode="auto">
          <a:xfrm>
            <a:off x="8088923" y="38100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7315200" y="42672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5345723" y="4419600"/>
            <a:ext cx="1688123" cy="10668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5486400" y="46482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41" name="Rectangle 38"/>
          <p:cNvSpPr>
            <a:spLocks noChangeArrowheads="1"/>
          </p:cNvSpPr>
          <p:nvPr/>
        </p:nvSpPr>
        <p:spPr bwMode="auto">
          <a:xfrm>
            <a:off x="6330462" y="48768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5697416" y="51054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43" name="Rectangle 40"/>
          <p:cNvSpPr>
            <a:spLocks noChangeArrowheads="1"/>
          </p:cNvSpPr>
          <p:nvPr/>
        </p:nvSpPr>
        <p:spPr bwMode="auto">
          <a:xfrm>
            <a:off x="8159262" y="4114800"/>
            <a:ext cx="492369" cy="228600"/>
          </a:xfrm>
          <a:prstGeom prst="rect">
            <a:avLst/>
          </a:prstGeom>
          <a:solidFill>
            <a:srgbClr val="FFCC00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2000"/>
          </a:p>
        </p:txBody>
      </p:sp>
      <p:sp>
        <p:nvSpPr>
          <p:cNvPr id="44" name="Line 41"/>
          <p:cNvSpPr>
            <a:spLocks noChangeShapeType="1"/>
          </p:cNvSpPr>
          <p:nvPr/>
        </p:nvSpPr>
        <p:spPr bwMode="auto">
          <a:xfrm>
            <a:off x="5627077" y="2819400"/>
            <a:ext cx="0" cy="18288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 flipH="1" flipV="1">
            <a:off x="5978769" y="4800600"/>
            <a:ext cx="351692" cy="1524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 flipH="1">
            <a:off x="6049108" y="5029200"/>
            <a:ext cx="281354" cy="762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5978769" y="2819400"/>
            <a:ext cx="211015" cy="228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 flipH="1">
            <a:off x="6330461" y="2819400"/>
            <a:ext cx="281354" cy="228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>
            <a:off x="6822831" y="2819400"/>
            <a:ext cx="773723" cy="990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>
            <a:off x="7596554" y="4038600"/>
            <a:ext cx="0" cy="228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51" name="Line 48"/>
          <p:cNvSpPr>
            <a:spLocks noChangeShapeType="1"/>
          </p:cNvSpPr>
          <p:nvPr/>
        </p:nvSpPr>
        <p:spPr bwMode="auto">
          <a:xfrm flipV="1">
            <a:off x="7807569" y="4191000"/>
            <a:ext cx="351692" cy="228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7877908" y="3886200"/>
            <a:ext cx="211015" cy="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53" name="Line 50"/>
          <p:cNvSpPr>
            <a:spLocks noChangeShapeType="1"/>
          </p:cNvSpPr>
          <p:nvPr/>
        </p:nvSpPr>
        <p:spPr bwMode="auto">
          <a:xfrm>
            <a:off x="5838093" y="4876800"/>
            <a:ext cx="70338" cy="2286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7807569" y="4038600"/>
            <a:ext cx="351692" cy="762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55" name="Line 52"/>
          <p:cNvSpPr>
            <a:spLocks noChangeShapeType="1"/>
          </p:cNvSpPr>
          <p:nvPr/>
        </p:nvSpPr>
        <p:spPr bwMode="auto">
          <a:xfrm flipV="1">
            <a:off x="5908431" y="3962400"/>
            <a:ext cx="1477108" cy="685800"/>
          </a:xfrm>
          <a:prstGeom prst="line">
            <a:avLst/>
          </a:prstGeom>
          <a:noFill/>
          <a:ln w="19050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075975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Open- </a:t>
            </a:r>
            <a:r>
              <a:rPr lang="nl-NL" dirty="0" err="1"/>
              <a:t>closed</a:t>
            </a:r>
            <a:r>
              <a:rPr lang="nl-NL" dirty="0"/>
              <a:t> </a:t>
            </a:r>
            <a:r>
              <a:rPr lang="nl-NL" dirty="0" err="1"/>
              <a:t>principle</a:t>
            </a:r>
            <a:endParaRPr lang="nl-NL" dirty="0"/>
          </a:p>
        </p:txBody>
      </p:sp>
      <p:sp>
        <p:nvSpPr>
          <p:cNvPr id="378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design should be “open” for extension, but “closed” for change.</a:t>
            </a:r>
          </a:p>
          <a:p>
            <a:endParaRPr lang="en-US" sz="2400" dirty="0"/>
          </a:p>
          <a:p>
            <a:r>
              <a:rPr lang="en-US" sz="2400" dirty="0"/>
              <a:t>You want to add new functionality instead of changing existing, working and tested code. </a:t>
            </a:r>
          </a:p>
        </p:txBody>
      </p:sp>
      <p:pic>
        <p:nvPicPr>
          <p:cNvPr id="3789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60123" y="3886200"/>
            <a:ext cx="1701312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8123" y="3962401"/>
            <a:ext cx="2461846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0921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Abstraction</a:t>
            </a:r>
            <a:endParaRPr lang="nl-NL" dirty="0"/>
          </a:p>
        </p:txBody>
      </p:sp>
      <p:sp>
        <p:nvSpPr>
          <p:cNvPr id="389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Focus on only the important aspects.</a:t>
            </a:r>
          </a:p>
          <a:p>
            <a:r>
              <a:rPr lang="en-US" sz="2400" dirty="0"/>
              <a:t>Interface </a:t>
            </a:r>
          </a:p>
          <a:p>
            <a:r>
              <a:rPr lang="en-US" sz="2400" dirty="0"/>
              <a:t>Abstract class</a:t>
            </a:r>
          </a:p>
        </p:txBody>
      </p:sp>
      <p:sp>
        <p:nvSpPr>
          <p:cNvPr id="38918" name="Text Box 4"/>
          <p:cNvSpPr txBox="1">
            <a:spLocks noChangeArrowheads="1"/>
          </p:cNvSpPr>
          <p:nvPr/>
        </p:nvSpPr>
        <p:spPr bwMode="auto">
          <a:xfrm>
            <a:off x="1066800" y="4646475"/>
            <a:ext cx="182736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 u="sng">
                <a:solidFill>
                  <a:srgbClr val="000099"/>
                </a:solidFill>
              </a:rPr>
              <a:t>Library customer:</a:t>
            </a:r>
            <a:endParaRPr lang="en-US" sz="1800">
              <a:solidFill>
                <a:srgbClr val="000099"/>
              </a:solidFill>
            </a:endParaRP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name</a:t>
            </a: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address</a:t>
            </a: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phone</a:t>
            </a: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age</a:t>
            </a:r>
          </a:p>
        </p:txBody>
      </p:sp>
      <p:sp>
        <p:nvSpPr>
          <p:cNvPr id="38919" name="Text Box 5"/>
          <p:cNvSpPr txBox="1">
            <a:spLocks noChangeArrowheads="1"/>
          </p:cNvSpPr>
          <p:nvPr/>
        </p:nvSpPr>
        <p:spPr bwMode="auto">
          <a:xfrm>
            <a:off x="3950677" y="4646474"/>
            <a:ext cx="2060179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 u="sng">
                <a:solidFill>
                  <a:srgbClr val="000099"/>
                </a:solidFill>
              </a:rPr>
              <a:t>Shopping customer</a:t>
            </a:r>
            <a:r>
              <a:rPr lang="en-US" sz="1800" b="0" u="sng">
                <a:solidFill>
                  <a:srgbClr val="000099"/>
                </a:solidFill>
              </a:rPr>
              <a:t>:</a:t>
            </a:r>
            <a:endParaRPr lang="en-US" sz="1800" b="0">
              <a:solidFill>
                <a:srgbClr val="000099"/>
              </a:solidFill>
            </a:endParaRP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name</a:t>
            </a: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shipping address</a:t>
            </a: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phone</a:t>
            </a: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credit card number</a:t>
            </a: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billing address</a:t>
            </a:r>
          </a:p>
        </p:txBody>
      </p:sp>
      <p:sp>
        <p:nvSpPr>
          <p:cNvPr id="38920" name="Text Box 6"/>
          <p:cNvSpPr txBox="1">
            <a:spLocks noChangeArrowheads="1"/>
          </p:cNvSpPr>
          <p:nvPr/>
        </p:nvSpPr>
        <p:spPr bwMode="auto">
          <a:xfrm>
            <a:off x="6834554" y="4646474"/>
            <a:ext cx="2069123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 u="sng">
                <a:solidFill>
                  <a:srgbClr val="000099"/>
                </a:solidFill>
              </a:rPr>
              <a:t>Hospital customer</a:t>
            </a:r>
            <a:r>
              <a:rPr lang="en-US" sz="1800" b="0" u="sng">
                <a:solidFill>
                  <a:srgbClr val="000099"/>
                </a:solidFill>
              </a:rPr>
              <a:t>:</a:t>
            </a:r>
            <a:endParaRPr lang="en-US" sz="1800" b="0">
              <a:solidFill>
                <a:srgbClr val="000099"/>
              </a:solidFill>
            </a:endParaRP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name</a:t>
            </a: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address</a:t>
            </a: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phone</a:t>
            </a: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insurance company</a:t>
            </a:r>
          </a:p>
          <a:p>
            <a:pPr algn="l">
              <a:spcBef>
                <a:spcPct val="0"/>
              </a:spcBef>
            </a:pPr>
            <a:r>
              <a:rPr lang="en-US" sz="1800" b="0">
                <a:solidFill>
                  <a:srgbClr val="000099"/>
                </a:solidFill>
              </a:rPr>
              <a:t>birth date</a:t>
            </a:r>
          </a:p>
        </p:txBody>
      </p:sp>
      <p:pic>
        <p:nvPicPr>
          <p:cNvPr id="38921" name="Picture 7" descr="2149386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1692" y="2627174"/>
            <a:ext cx="9906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2" name="Picture 8" descr="184659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7477" y="2931974"/>
            <a:ext cx="1334966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3" name="Picture 9" descr="2002847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04893" y="2817674"/>
            <a:ext cx="1670538" cy="146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9662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architecture?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3" descr="204530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987550"/>
            <a:ext cx="1515208" cy="106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2330" y="1714500"/>
            <a:ext cx="16764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7761" y="1792288"/>
            <a:ext cx="1828800" cy="148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1169376" y="3505200"/>
            <a:ext cx="6477000" cy="3048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CC00"/>
          </a:solidFill>
          <a:ln w="15875">
            <a:solidFill>
              <a:srgbClr val="0000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441330" y="3886200"/>
            <a:ext cx="3776418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>
              <a:spcBef>
                <a:spcPct val="0"/>
              </a:spcBef>
            </a:pPr>
            <a:r>
              <a:rPr lang="nl-NL" sz="1800" b="0" dirty="0">
                <a:solidFill>
                  <a:srgbClr val="000099"/>
                </a:solidFill>
              </a:rPr>
              <a:t>More complexity asks for:</a:t>
            </a:r>
          </a:p>
          <a:p>
            <a:pPr algn="l" eaLnBrk="1" hangingPunct="1">
              <a:spcBef>
                <a:spcPct val="0"/>
              </a:spcBef>
            </a:pPr>
            <a:endParaRPr lang="nl-NL" sz="1800" b="0" dirty="0">
              <a:solidFill>
                <a:srgbClr val="000099"/>
              </a:solidFill>
            </a:endParaRPr>
          </a:p>
          <a:p>
            <a:pPr algn="l" eaLnBrk="1" hangingPunct="1">
              <a:spcBef>
                <a:spcPct val="0"/>
              </a:spcBef>
              <a:buFontTx/>
              <a:buChar char="•"/>
            </a:pPr>
            <a:r>
              <a:rPr lang="nl-NL" sz="1800" b="0" dirty="0">
                <a:solidFill>
                  <a:srgbClr val="000099"/>
                </a:solidFill>
              </a:rPr>
              <a:t>More abstraction and decomposition</a:t>
            </a:r>
          </a:p>
          <a:p>
            <a:pPr algn="l" eaLnBrk="1" hangingPunct="1">
              <a:spcBef>
                <a:spcPct val="0"/>
              </a:spcBef>
              <a:buFontTx/>
              <a:buChar char="•"/>
            </a:pPr>
            <a:r>
              <a:rPr lang="nl-NL" sz="1800" b="0" dirty="0">
                <a:solidFill>
                  <a:srgbClr val="000099"/>
                </a:solidFill>
              </a:rPr>
              <a:t>More principles and guidelines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nl-NL" dirty="0">
                <a:solidFill>
                  <a:srgbClr val="000099"/>
                </a:solidFill>
              </a:rPr>
              <a:t>More communication</a:t>
            </a:r>
            <a:endParaRPr lang="nl-NL" sz="1800" b="0" dirty="0">
              <a:solidFill>
                <a:srgbClr val="000099"/>
              </a:solidFill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nl-NL" dirty="0">
                <a:solidFill>
                  <a:srgbClr val="000099"/>
                </a:solidFill>
              </a:rPr>
              <a:t>More proces</a:t>
            </a:r>
            <a:endParaRPr lang="nl-NL" sz="1800" b="0" dirty="0">
              <a:solidFill>
                <a:srgbClr val="000099"/>
              </a:solidFill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nl-NL" dirty="0">
                <a:solidFill>
                  <a:srgbClr val="000099"/>
                </a:solidFill>
              </a:rPr>
              <a:t>More powerful tooling</a:t>
            </a:r>
            <a:endParaRPr lang="en-US" sz="1800" b="0" dirty="0">
              <a:solidFill>
                <a:srgbClr val="000099"/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1831730" y="5881688"/>
            <a:ext cx="43159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>
              <a:spcBef>
                <a:spcPct val="0"/>
              </a:spcBef>
            </a:pPr>
            <a:r>
              <a:rPr lang="nl-NL" sz="1800" b="0" i="1" dirty="0">
                <a:solidFill>
                  <a:srgbClr val="FF0000"/>
                </a:solidFill>
              </a:rPr>
              <a:t>More complexity asks for more architecture</a:t>
            </a:r>
            <a:endParaRPr lang="en-US" sz="1800" b="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1179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A18F-5D06-4B33-A1CF-3B8F4E56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F142-7391-491E-925D-B9819D5E6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4114800" cy="4906963"/>
          </a:xfrm>
        </p:spPr>
        <p:txBody>
          <a:bodyPr/>
          <a:lstStyle/>
          <a:p>
            <a:r>
              <a:rPr lang="en-US" dirty="0"/>
              <a:t>Software architecture is never ideal. We have to find the right balance between the different software qualities and architecture principles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AD7B9-7207-4650-9700-C5E66694F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C5877-8005-4F27-8254-37760592D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1895A0-E52C-4D89-95A4-2C1A9F8135C3}"/>
              </a:ext>
            </a:extLst>
          </p:cNvPr>
          <p:cNvSpPr txBox="1">
            <a:spLocks/>
          </p:cNvSpPr>
          <p:nvPr/>
        </p:nvSpPr>
        <p:spPr>
          <a:xfrm>
            <a:off x="4876800" y="1219200"/>
            <a:ext cx="41148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Nature always takes the path of least resistance so that the perfection of the unified field can express itself in the relative creation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33615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architecture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569075"/>
            <a:ext cx="2895600" cy="365125"/>
          </a:xfrm>
        </p:spPr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62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visibility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the architecture visible with diagrams</a:t>
            </a:r>
          </a:p>
          <a:p>
            <a:pPr lvl="1"/>
            <a:r>
              <a:rPr lang="en-US" dirty="0"/>
              <a:t>Information radiator</a:t>
            </a:r>
          </a:p>
          <a:p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86454"/>
            <a:ext cx="5705221" cy="41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61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38200"/>
          </a:xfrm>
        </p:spPr>
        <p:txBody>
          <a:bodyPr>
            <a:normAutofit/>
          </a:bodyPr>
          <a:lstStyle/>
          <a:p>
            <a:r>
              <a:rPr lang="nl-NL" dirty="0"/>
              <a:t>Effectiveness of communication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838200" y="1676400"/>
          <a:ext cx="7772399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51271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and Vision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Afgeronde rechthoek 5"/>
          <p:cNvSpPr/>
          <p:nvPr/>
        </p:nvSpPr>
        <p:spPr>
          <a:xfrm>
            <a:off x="1143000" y="5142027"/>
            <a:ext cx="6362700" cy="72537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Detailed diagrams: Class diagram, sequence diagram, deployment diagram</a:t>
            </a:r>
          </a:p>
        </p:txBody>
      </p:sp>
      <p:sp>
        <p:nvSpPr>
          <p:cNvPr id="7" name="Afgeronde rechthoek 6"/>
          <p:cNvSpPr/>
          <p:nvPr/>
        </p:nvSpPr>
        <p:spPr>
          <a:xfrm>
            <a:off x="1143000" y="3846627"/>
            <a:ext cx="6362700" cy="72537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Component diagram: Decompose each container further into a number of distinct components, services, subsystems, layers, workflows, etc.</a:t>
            </a:r>
          </a:p>
        </p:txBody>
      </p:sp>
      <p:sp>
        <p:nvSpPr>
          <p:cNvPr id="8" name="Afgeronde rechthoek 7"/>
          <p:cNvSpPr/>
          <p:nvPr/>
        </p:nvSpPr>
        <p:spPr>
          <a:xfrm>
            <a:off x="1143000" y="2627427"/>
            <a:ext cx="6362700" cy="72537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Container diagram: shows the high-level shape of the software architecture and how responsibilities are distributed across it. It also shows the major technology choices and how the containers communicate with one another.</a:t>
            </a:r>
          </a:p>
        </p:txBody>
      </p:sp>
      <p:sp>
        <p:nvSpPr>
          <p:cNvPr id="9" name="Afgeronde rechthoek 8"/>
          <p:cNvSpPr/>
          <p:nvPr/>
        </p:nvSpPr>
        <p:spPr>
          <a:xfrm>
            <a:off x="1143000" y="1524000"/>
            <a:ext cx="6362700" cy="72537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Context diagram: Shows the big picture</a:t>
            </a:r>
          </a:p>
        </p:txBody>
      </p:sp>
      <p:cxnSp>
        <p:nvCxnSpPr>
          <p:cNvPr id="11" name="Rechte verbindingslijn met pijl 10"/>
          <p:cNvCxnSpPr/>
          <p:nvPr/>
        </p:nvCxnSpPr>
        <p:spPr>
          <a:xfrm>
            <a:off x="4343400" y="2286000"/>
            <a:ext cx="0" cy="26522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/>
          <p:cNvCxnSpPr/>
          <p:nvPr/>
        </p:nvCxnSpPr>
        <p:spPr>
          <a:xfrm>
            <a:off x="4343400" y="3429000"/>
            <a:ext cx="0" cy="26522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/>
          <p:cNvCxnSpPr/>
          <p:nvPr/>
        </p:nvCxnSpPr>
        <p:spPr>
          <a:xfrm>
            <a:off x="4343400" y="4724400"/>
            <a:ext cx="0" cy="26522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00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architecture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Rechthoek 5"/>
          <p:cNvSpPr/>
          <p:nvPr/>
        </p:nvSpPr>
        <p:spPr>
          <a:xfrm>
            <a:off x="57150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 6"/>
          <p:cNvSpPr/>
          <p:nvPr/>
        </p:nvSpPr>
        <p:spPr>
          <a:xfrm>
            <a:off x="61722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hoek 7"/>
          <p:cNvSpPr/>
          <p:nvPr/>
        </p:nvSpPr>
        <p:spPr>
          <a:xfrm>
            <a:off x="66294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hoek 8"/>
          <p:cNvSpPr/>
          <p:nvPr/>
        </p:nvSpPr>
        <p:spPr>
          <a:xfrm>
            <a:off x="70866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9"/>
          <p:cNvSpPr/>
          <p:nvPr/>
        </p:nvSpPr>
        <p:spPr>
          <a:xfrm>
            <a:off x="75438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hoek 10"/>
          <p:cNvSpPr/>
          <p:nvPr/>
        </p:nvSpPr>
        <p:spPr>
          <a:xfrm>
            <a:off x="80010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hoek 11"/>
          <p:cNvSpPr/>
          <p:nvPr/>
        </p:nvSpPr>
        <p:spPr>
          <a:xfrm>
            <a:off x="84582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68"/>
          <p:cNvSpPr/>
          <p:nvPr/>
        </p:nvSpPr>
        <p:spPr>
          <a:xfrm>
            <a:off x="5969876" y="2133600"/>
            <a:ext cx="685800" cy="304800"/>
          </a:xfrm>
          <a:prstGeom prst="wedgeRoundRectCallout">
            <a:avLst>
              <a:gd name="adj1" fmla="val 23285"/>
              <a:gd name="adj2" fmla="val 11985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Sprint</a:t>
            </a:r>
          </a:p>
        </p:txBody>
      </p:sp>
      <p:cxnSp>
        <p:nvCxnSpPr>
          <p:cNvPr id="15" name="Rechte verbindingslijn met pijl 14"/>
          <p:cNvCxnSpPr/>
          <p:nvPr/>
        </p:nvCxnSpPr>
        <p:spPr>
          <a:xfrm>
            <a:off x="304800" y="4800600"/>
            <a:ext cx="5410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68"/>
          <p:cNvSpPr/>
          <p:nvPr/>
        </p:nvSpPr>
        <p:spPr>
          <a:xfrm>
            <a:off x="95250" y="1600200"/>
            <a:ext cx="1485900" cy="685800"/>
          </a:xfrm>
          <a:prstGeom prst="wedgeRoundRectCallout">
            <a:avLst>
              <a:gd name="adj1" fmla="val 7724"/>
              <a:gd name="adj2" fmla="val 153569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Discover architectural requirements</a:t>
            </a:r>
          </a:p>
        </p:txBody>
      </p:sp>
      <p:sp>
        <p:nvSpPr>
          <p:cNvPr id="18" name="Afgeronde rechthoek 17"/>
          <p:cNvSpPr/>
          <p:nvPr/>
        </p:nvSpPr>
        <p:spPr>
          <a:xfrm>
            <a:off x="304800" y="4351336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Principles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304800" y="3940172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sp>
        <p:nvSpPr>
          <p:cNvPr id="20" name="Afgeronde rechthoek 19"/>
          <p:cNvSpPr/>
          <p:nvPr/>
        </p:nvSpPr>
        <p:spPr>
          <a:xfrm>
            <a:off x="304800" y="3506674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Qualities</a:t>
            </a:r>
          </a:p>
        </p:txBody>
      </p:sp>
      <p:sp>
        <p:nvSpPr>
          <p:cNvPr id="21" name="Afgeronde rechthoek 20"/>
          <p:cNvSpPr/>
          <p:nvPr/>
        </p:nvSpPr>
        <p:spPr>
          <a:xfrm>
            <a:off x="304800" y="3095510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Functional</a:t>
            </a:r>
          </a:p>
        </p:txBody>
      </p:sp>
      <p:cxnSp>
        <p:nvCxnSpPr>
          <p:cNvPr id="25" name="Rechte verbindingslijn met pijl 24"/>
          <p:cNvCxnSpPr/>
          <p:nvPr/>
        </p:nvCxnSpPr>
        <p:spPr>
          <a:xfrm>
            <a:off x="1524000" y="3879737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fgeronde rechthoek 23"/>
          <p:cNvSpPr/>
          <p:nvPr/>
        </p:nvSpPr>
        <p:spPr>
          <a:xfrm>
            <a:off x="2019300" y="4351336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</p:txBody>
      </p:sp>
      <p:sp>
        <p:nvSpPr>
          <p:cNvPr id="26" name="Afgeronde rechthoek 25"/>
          <p:cNvSpPr/>
          <p:nvPr/>
        </p:nvSpPr>
        <p:spPr>
          <a:xfrm>
            <a:off x="2019300" y="3940172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Components</a:t>
            </a:r>
          </a:p>
        </p:txBody>
      </p:sp>
      <p:sp>
        <p:nvSpPr>
          <p:cNvPr id="29" name="Afgeronde rechthoek 28"/>
          <p:cNvSpPr/>
          <p:nvPr/>
        </p:nvSpPr>
        <p:spPr>
          <a:xfrm>
            <a:off x="2019300" y="3506674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</p:txBody>
      </p:sp>
      <p:sp>
        <p:nvSpPr>
          <p:cNvPr id="30" name="Afgeronde rechthoek 29"/>
          <p:cNvSpPr/>
          <p:nvPr/>
        </p:nvSpPr>
        <p:spPr>
          <a:xfrm>
            <a:off x="2019300" y="3095510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Context</a:t>
            </a:r>
          </a:p>
        </p:txBody>
      </p:sp>
      <p:cxnSp>
        <p:nvCxnSpPr>
          <p:cNvPr id="31" name="Rechte verbindingslijn met pijl 30"/>
          <p:cNvCxnSpPr/>
          <p:nvPr/>
        </p:nvCxnSpPr>
        <p:spPr>
          <a:xfrm>
            <a:off x="3429000" y="3879737"/>
            <a:ext cx="1905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ular Callout 68"/>
          <p:cNvSpPr/>
          <p:nvPr/>
        </p:nvSpPr>
        <p:spPr>
          <a:xfrm>
            <a:off x="1805152" y="5415297"/>
            <a:ext cx="1181100" cy="685800"/>
          </a:xfrm>
          <a:prstGeom prst="wedgeRoundRectCallout">
            <a:avLst>
              <a:gd name="adj1" fmla="val 20000"/>
              <a:gd name="adj2" fmla="val -12842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Design and visualize the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860448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the big picture</a:t>
            </a:r>
          </a:p>
          <a:p>
            <a:pPr lvl="1"/>
            <a:r>
              <a:rPr lang="en-US" dirty="0"/>
              <a:t>10 km view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63861" y="3276600"/>
            <a:ext cx="1406769" cy="1143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30000"/>
              </a:spcBef>
            </a:pPr>
            <a:r>
              <a:rPr lang="nl-NL" dirty="0"/>
              <a:t>External entity</a:t>
            </a: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5105399" y="3314700"/>
            <a:ext cx="1758462" cy="266700"/>
          </a:xfrm>
          <a:custGeom>
            <a:avLst/>
            <a:gdLst>
              <a:gd name="T0" fmla="*/ 0 w 1200"/>
              <a:gd name="T1" fmla="*/ 2147483647 h 168"/>
              <a:gd name="T2" fmla="*/ 2147483647 w 1200"/>
              <a:gd name="T3" fmla="*/ 2147483647 h 168"/>
              <a:gd name="T4" fmla="*/ 2147483647 w 1200"/>
              <a:gd name="T5" fmla="*/ 2147483647 h 168"/>
              <a:gd name="T6" fmla="*/ 2147483647 w 1200"/>
              <a:gd name="T7" fmla="*/ 2147483647 h 168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168"/>
              <a:gd name="T14" fmla="*/ 1200 w 1200"/>
              <a:gd name="T15" fmla="*/ 168 h 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168">
                <a:moveTo>
                  <a:pt x="0" y="168"/>
                </a:moveTo>
                <a:cubicBezTo>
                  <a:pt x="136" y="108"/>
                  <a:pt x="272" y="48"/>
                  <a:pt x="384" y="24"/>
                </a:cubicBezTo>
                <a:cubicBezTo>
                  <a:pt x="496" y="0"/>
                  <a:pt x="536" y="0"/>
                  <a:pt x="672" y="24"/>
                </a:cubicBezTo>
                <a:cubicBezTo>
                  <a:pt x="808" y="48"/>
                  <a:pt x="1112" y="144"/>
                  <a:pt x="1200" y="168"/>
                </a:cubicBezTo>
              </a:path>
            </a:pathLst>
          </a:custGeom>
          <a:noFill/>
          <a:ln w="15875">
            <a:solidFill>
              <a:srgbClr val="00008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105399" y="3962400"/>
            <a:ext cx="1758462" cy="254000"/>
          </a:xfrm>
          <a:custGeom>
            <a:avLst/>
            <a:gdLst>
              <a:gd name="T0" fmla="*/ 2147483647 w 1200"/>
              <a:gd name="T1" fmla="*/ 0 h 160"/>
              <a:gd name="T2" fmla="*/ 2147483647 w 1200"/>
              <a:gd name="T3" fmla="*/ 2147483647 h 160"/>
              <a:gd name="T4" fmla="*/ 2147483647 w 1200"/>
              <a:gd name="T5" fmla="*/ 2147483647 h 160"/>
              <a:gd name="T6" fmla="*/ 0 w 1200"/>
              <a:gd name="T7" fmla="*/ 0 h 160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160"/>
              <a:gd name="T14" fmla="*/ 1200 w 1200"/>
              <a:gd name="T15" fmla="*/ 160 h 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160">
                <a:moveTo>
                  <a:pt x="1200" y="0"/>
                </a:moveTo>
                <a:cubicBezTo>
                  <a:pt x="1068" y="36"/>
                  <a:pt x="936" y="72"/>
                  <a:pt x="816" y="96"/>
                </a:cubicBezTo>
                <a:cubicBezTo>
                  <a:pt x="696" y="120"/>
                  <a:pt x="616" y="160"/>
                  <a:pt x="480" y="144"/>
                </a:cubicBezTo>
                <a:cubicBezTo>
                  <a:pt x="344" y="128"/>
                  <a:pt x="80" y="24"/>
                  <a:pt x="0" y="0"/>
                </a:cubicBezTo>
              </a:path>
            </a:pathLst>
          </a:custGeom>
          <a:noFill/>
          <a:ln w="15875">
            <a:solidFill>
              <a:srgbClr val="00008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307734" y="3008868"/>
            <a:ext cx="120443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30000"/>
              </a:spcBef>
            </a:pPr>
            <a:r>
              <a:rPr lang="nl-NL" dirty="0" err="1"/>
              <a:t>interaction</a:t>
            </a:r>
            <a:endParaRPr lang="nl-NL" dirty="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33400" y="3276600"/>
            <a:ext cx="1406769" cy="1143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30000"/>
              </a:spcBef>
            </a:pPr>
            <a:r>
              <a:rPr lang="nl-NL" dirty="0"/>
              <a:t>External entity</a:t>
            </a: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940169" y="3352800"/>
            <a:ext cx="1758462" cy="266700"/>
          </a:xfrm>
          <a:custGeom>
            <a:avLst/>
            <a:gdLst>
              <a:gd name="T0" fmla="*/ 0 w 1200"/>
              <a:gd name="T1" fmla="*/ 2147483647 h 168"/>
              <a:gd name="T2" fmla="*/ 2147483647 w 1200"/>
              <a:gd name="T3" fmla="*/ 2147483647 h 168"/>
              <a:gd name="T4" fmla="*/ 2147483647 w 1200"/>
              <a:gd name="T5" fmla="*/ 2147483647 h 168"/>
              <a:gd name="T6" fmla="*/ 2147483647 w 1200"/>
              <a:gd name="T7" fmla="*/ 2147483647 h 168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168"/>
              <a:gd name="T14" fmla="*/ 1200 w 1200"/>
              <a:gd name="T15" fmla="*/ 168 h 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168">
                <a:moveTo>
                  <a:pt x="0" y="168"/>
                </a:moveTo>
                <a:cubicBezTo>
                  <a:pt x="136" y="108"/>
                  <a:pt x="272" y="48"/>
                  <a:pt x="384" y="24"/>
                </a:cubicBezTo>
                <a:cubicBezTo>
                  <a:pt x="496" y="0"/>
                  <a:pt x="536" y="0"/>
                  <a:pt x="672" y="24"/>
                </a:cubicBezTo>
                <a:cubicBezTo>
                  <a:pt x="808" y="48"/>
                  <a:pt x="1112" y="144"/>
                  <a:pt x="1200" y="168"/>
                </a:cubicBezTo>
              </a:path>
            </a:pathLst>
          </a:custGeom>
          <a:noFill/>
          <a:ln w="15875">
            <a:solidFill>
              <a:srgbClr val="00008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1940169" y="4000500"/>
            <a:ext cx="1758462" cy="254000"/>
          </a:xfrm>
          <a:custGeom>
            <a:avLst/>
            <a:gdLst>
              <a:gd name="T0" fmla="*/ 2147483647 w 1200"/>
              <a:gd name="T1" fmla="*/ 0 h 160"/>
              <a:gd name="T2" fmla="*/ 2147483647 w 1200"/>
              <a:gd name="T3" fmla="*/ 2147483647 h 160"/>
              <a:gd name="T4" fmla="*/ 2147483647 w 1200"/>
              <a:gd name="T5" fmla="*/ 2147483647 h 160"/>
              <a:gd name="T6" fmla="*/ 0 w 1200"/>
              <a:gd name="T7" fmla="*/ 0 h 160"/>
              <a:gd name="T8" fmla="*/ 0 60000 65536"/>
              <a:gd name="T9" fmla="*/ 0 60000 65536"/>
              <a:gd name="T10" fmla="*/ 0 60000 65536"/>
              <a:gd name="T11" fmla="*/ 0 60000 65536"/>
              <a:gd name="T12" fmla="*/ 0 w 1200"/>
              <a:gd name="T13" fmla="*/ 0 h 160"/>
              <a:gd name="T14" fmla="*/ 1200 w 1200"/>
              <a:gd name="T15" fmla="*/ 160 h 1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" h="160">
                <a:moveTo>
                  <a:pt x="1200" y="0"/>
                </a:moveTo>
                <a:cubicBezTo>
                  <a:pt x="1068" y="36"/>
                  <a:pt x="936" y="72"/>
                  <a:pt x="816" y="96"/>
                </a:cubicBezTo>
                <a:cubicBezTo>
                  <a:pt x="696" y="120"/>
                  <a:pt x="616" y="160"/>
                  <a:pt x="480" y="144"/>
                </a:cubicBezTo>
                <a:cubicBezTo>
                  <a:pt x="344" y="128"/>
                  <a:pt x="80" y="24"/>
                  <a:pt x="0" y="0"/>
                </a:cubicBezTo>
              </a:path>
            </a:pathLst>
          </a:custGeom>
          <a:noFill/>
          <a:ln w="15875">
            <a:solidFill>
              <a:srgbClr val="00008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6019800" y="4800600"/>
            <a:ext cx="1899138" cy="1143000"/>
          </a:xfrm>
          <a:prstGeom prst="wedgeRoundRectCallout">
            <a:avLst>
              <a:gd name="adj1" fmla="val 13426"/>
              <a:gd name="adj2" fmla="val -83926"/>
              <a:gd name="adj3" fmla="val 16667"/>
            </a:avLst>
          </a:prstGeom>
          <a:solidFill>
            <a:srgbClr val="FFFF99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nl-NL" sz="1600" dirty="0"/>
              <a:t>Users</a:t>
            </a:r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nl-NL" sz="1600" dirty="0" err="1"/>
              <a:t>Organisations</a:t>
            </a:r>
            <a:endParaRPr lang="nl-NL" sz="1600" dirty="0"/>
          </a:p>
          <a:p>
            <a:pPr eaLnBrk="0" hangingPunct="0">
              <a:spcBef>
                <a:spcPct val="30000"/>
              </a:spcBef>
              <a:buFontTx/>
              <a:buChar char="•"/>
            </a:pPr>
            <a:r>
              <a:rPr lang="nl-NL" sz="1600" dirty="0" err="1"/>
              <a:t>Other</a:t>
            </a:r>
            <a:r>
              <a:rPr lang="nl-NL" sz="1600" dirty="0"/>
              <a:t> systems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3698630" y="3276600"/>
            <a:ext cx="1406769" cy="1143000"/>
          </a:xfrm>
          <a:prstGeom prst="rect">
            <a:avLst/>
          </a:prstGeom>
          <a:solidFill>
            <a:schemeClr val="accent6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30000"/>
              </a:spcBef>
            </a:pPr>
            <a:r>
              <a:rPr lang="nl-NL" dirty="0"/>
              <a:t>The system</a:t>
            </a:r>
          </a:p>
        </p:txBody>
      </p:sp>
      <p:sp>
        <p:nvSpPr>
          <p:cNvPr id="15" name="Afgeronde rechthoek 23">
            <a:extLst>
              <a:ext uri="{FF2B5EF4-FFF2-40B4-BE49-F238E27FC236}">
                <a16:creationId xmlns:a16="http://schemas.microsoft.com/office/drawing/2014/main" id="{A10480BD-D7CC-4C1F-ABC3-E533E583E0AD}"/>
              </a:ext>
            </a:extLst>
          </p:cNvPr>
          <p:cNvSpPr/>
          <p:nvPr/>
        </p:nvSpPr>
        <p:spPr>
          <a:xfrm>
            <a:off x="7772400" y="2452800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</p:txBody>
      </p:sp>
      <p:sp>
        <p:nvSpPr>
          <p:cNvPr id="16" name="Afgeronde rechthoek 25">
            <a:extLst>
              <a:ext uri="{FF2B5EF4-FFF2-40B4-BE49-F238E27FC236}">
                <a16:creationId xmlns:a16="http://schemas.microsoft.com/office/drawing/2014/main" id="{C802A7F1-550D-4580-A207-6B2A4E43347B}"/>
              </a:ext>
            </a:extLst>
          </p:cNvPr>
          <p:cNvSpPr/>
          <p:nvPr/>
        </p:nvSpPr>
        <p:spPr>
          <a:xfrm>
            <a:off x="7772400" y="2041636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Components</a:t>
            </a:r>
          </a:p>
        </p:txBody>
      </p:sp>
      <p:sp>
        <p:nvSpPr>
          <p:cNvPr id="17" name="Afgeronde rechthoek 28">
            <a:extLst>
              <a:ext uri="{FF2B5EF4-FFF2-40B4-BE49-F238E27FC236}">
                <a16:creationId xmlns:a16="http://schemas.microsoft.com/office/drawing/2014/main" id="{64D4B6F8-3098-4770-9E41-F1D5D7BDEAB1}"/>
              </a:ext>
            </a:extLst>
          </p:cNvPr>
          <p:cNvSpPr/>
          <p:nvPr/>
        </p:nvSpPr>
        <p:spPr>
          <a:xfrm>
            <a:off x="7772400" y="1608138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</p:txBody>
      </p:sp>
      <p:sp>
        <p:nvSpPr>
          <p:cNvPr id="18" name="Afgeronde rechthoek 29">
            <a:extLst>
              <a:ext uri="{FF2B5EF4-FFF2-40B4-BE49-F238E27FC236}">
                <a16:creationId xmlns:a16="http://schemas.microsoft.com/office/drawing/2014/main" id="{ACE6579C-078B-473F-9CBD-F1E5B70B85FF}"/>
              </a:ext>
            </a:extLst>
          </p:cNvPr>
          <p:cNvSpPr/>
          <p:nvPr/>
        </p:nvSpPr>
        <p:spPr>
          <a:xfrm>
            <a:off x="7772400" y="1196974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047088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diagram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It makes the context explicit so that there are no assumptions.</a:t>
            </a:r>
          </a:p>
          <a:p>
            <a:pPr lvl="1"/>
            <a:r>
              <a:rPr lang="en-US" dirty="0"/>
              <a:t>It shows what is being added (from a high-level) to an existing IT environment.</a:t>
            </a:r>
          </a:p>
          <a:p>
            <a:pPr lvl="1"/>
            <a:r>
              <a:rPr lang="en-US" dirty="0"/>
              <a:t>It’s a high-level diagram that technical and non-technical people can use as a starting point for discussions.</a:t>
            </a:r>
          </a:p>
          <a:p>
            <a:pPr lvl="1"/>
            <a:r>
              <a:rPr lang="en-US" dirty="0"/>
              <a:t>It provides a starting point for identifying who you potentially need to go and talk to as far as understanding inter-system interfaces is concerned.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547052" y="6199743"/>
            <a:ext cx="8049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Should only take a couple of minutes to draw, so there really is no excuse not to do it</a:t>
            </a:r>
          </a:p>
        </p:txBody>
      </p:sp>
    </p:spTree>
    <p:extLst>
      <p:ext uri="{BB962C8B-B14F-4D97-AF65-F5344CB8AC3E}">
        <p14:creationId xmlns:p14="http://schemas.microsoft.com/office/powerpoint/2010/main" val="26736744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/>
              <a:t>: Techtribes.je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1524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Website that provides a way to find people, tribes (businesses, communities, interest</a:t>
            </a:r>
          </a:p>
          <a:p>
            <a:pPr marL="0" indent="0">
              <a:buNone/>
            </a:pPr>
            <a:r>
              <a:rPr lang="en-US" sz="1800" dirty="0"/>
              <a:t>groups, </a:t>
            </a:r>
            <a:r>
              <a:rPr lang="en-US" sz="1800" dirty="0" err="1"/>
              <a:t>etc</a:t>
            </a:r>
            <a:r>
              <a:rPr lang="en-US" sz="1800" dirty="0"/>
              <a:t>) and content related to the tech, IT and digital sector in Jersey and Guernsey. At the most basic level, it’s a content aggregator for local tweets, news, blog posts, events, talks, jobs and more.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27056"/>
            <a:ext cx="7162800" cy="36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68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Techtribes.je context diagram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08" y="1189826"/>
            <a:ext cx="4712864" cy="56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75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architecture</a:t>
            </a:r>
            <a:r>
              <a:rPr lang="nl-NL" dirty="0"/>
              <a:t>?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Winchester “mistery” house</a:t>
            </a:r>
          </a:p>
          <a:p>
            <a:r>
              <a:rPr lang="nl-NL" sz="1600" dirty="0"/>
              <a:t>38 years of construction work– 147 builders 0 architects</a:t>
            </a:r>
          </a:p>
          <a:p>
            <a:r>
              <a:rPr lang="nl-NL" sz="1600" dirty="0"/>
              <a:t>160 rooms– 40 bedrooms, 6 litchens, 2 basements, 950 doors</a:t>
            </a:r>
          </a:p>
          <a:p>
            <a:r>
              <a:rPr lang="nl-NL" sz="1600" dirty="0"/>
              <a:t>No architecture description</a:t>
            </a:r>
          </a:p>
          <a:p>
            <a:r>
              <a:rPr lang="nl-NL" sz="1600" dirty="0"/>
              <a:t>65 doors that don’t go anywhere, 13 stairs that don’t go anywhere, 24 skylights where you cannot see the sky</a:t>
            </a:r>
          </a:p>
          <a:p>
            <a:endParaRPr lang="nl-NL" sz="1800" dirty="0"/>
          </a:p>
        </p:txBody>
      </p:sp>
      <p:pic>
        <p:nvPicPr>
          <p:cNvPr id="13318" name="Picture 4" descr="Winchester Mystery Hous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048000"/>
            <a:ext cx="5797062" cy="3297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4AE670E6-4C30-4F19-82B8-906F7C2C3A2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80855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diagram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8674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Shows the high-level shape of the software architecture and how responsibilities are distributed across it. It also shows the major technology choices and how the containers communicate with one another.</a:t>
            </a:r>
          </a:p>
          <a:p>
            <a:r>
              <a:rPr lang="en-US" dirty="0"/>
              <a:t>Containers are the </a:t>
            </a:r>
            <a:r>
              <a:rPr lang="en-US" i="1" dirty="0"/>
              <a:t>logical </a:t>
            </a:r>
            <a:r>
              <a:rPr lang="en-US" dirty="0"/>
              <a:t>executables or processes that make up your software system</a:t>
            </a:r>
          </a:p>
          <a:p>
            <a:pPr lvl="1"/>
            <a:r>
              <a:rPr lang="en-US" dirty="0"/>
              <a:t>Web servers</a:t>
            </a:r>
          </a:p>
          <a:p>
            <a:pPr lvl="1"/>
            <a:r>
              <a:rPr lang="en-US" dirty="0"/>
              <a:t>Application servers</a:t>
            </a:r>
          </a:p>
          <a:p>
            <a:pPr lvl="1"/>
            <a:r>
              <a:rPr lang="en-US" dirty="0"/>
              <a:t>ESBs</a:t>
            </a:r>
          </a:p>
          <a:p>
            <a:pPr lvl="1"/>
            <a:r>
              <a:rPr lang="en-US" dirty="0"/>
              <a:t>Databases </a:t>
            </a:r>
          </a:p>
          <a:p>
            <a:pPr lvl="1"/>
            <a:r>
              <a:rPr lang="en-US" dirty="0"/>
              <a:t>Other storage systems </a:t>
            </a:r>
          </a:p>
          <a:p>
            <a:pPr lvl="1"/>
            <a:r>
              <a:rPr lang="en-US" dirty="0"/>
              <a:t>File systems </a:t>
            </a:r>
          </a:p>
          <a:p>
            <a:pPr lvl="1"/>
            <a:r>
              <a:rPr lang="en-US" dirty="0"/>
              <a:t>Windows services</a:t>
            </a:r>
          </a:p>
          <a:p>
            <a:pPr lvl="1"/>
            <a:r>
              <a:rPr lang="en-US" dirty="0"/>
              <a:t>Standalone/console applications </a:t>
            </a:r>
          </a:p>
          <a:p>
            <a:pPr lvl="1"/>
            <a:r>
              <a:rPr lang="en-US" dirty="0"/>
              <a:t>Web browsers </a:t>
            </a:r>
          </a:p>
          <a:p>
            <a:r>
              <a:rPr lang="en-US" dirty="0"/>
              <a:t>For each container specify:</a:t>
            </a:r>
          </a:p>
          <a:p>
            <a:pPr lvl="1"/>
            <a:r>
              <a:rPr lang="en-US" b="1" dirty="0"/>
              <a:t>Name</a:t>
            </a:r>
            <a:r>
              <a:rPr lang="en-US" dirty="0"/>
              <a:t>: “Web server”, “Database”, …)</a:t>
            </a:r>
          </a:p>
          <a:p>
            <a:pPr lvl="1"/>
            <a:r>
              <a:rPr lang="en-US" b="1" dirty="0"/>
              <a:t>Technology</a:t>
            </a:r>
            <a:r>
              <a:rPr lang="en-US" dirty="0"/>
              <a:t>: (e.g. Apache Tomcat 7, Oracle 11g, …)</a:t>
            </a:r>
          </a:p>
          <a:p>
            <a:pPr lvl="1"/>
            <a:r>
              <a:rPr lang="en-US" b="1" dirty="0"/>
              <a:t>Responsibilities</a:t>
            </a:r>
            <a:r>
              <a:rPr lang="en-US" dirty="0"/>
              <a:t>: A very high-level statement or list of the container’s responsibilities.</a:t>
            </a:r>
          </a:p>
          <a:p>
            <a:r>
              <a:rPr lang="en-US" dirty="0"/>
              <a:t>Everything on a container diagram should potentially deployable separately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Afgeronde rechthoek 23">
            <a:extLst>
              <a:ext uri="{FF2B5EF4-FFF2-40B4-BE49-F238E27FC236}">
                <a16:creationId xmlns:a16="http://schemas.microsoft.com/office/drawing/2014/main" id="{12C90FB4-4D54-4044-8C7E-62EEA420240B}"/>
              </a:ext>
            </a:extLst>
          </p:cNvPr>
          <p:cNvSpPr/>
          <p:nvPr/>
        </p:nvSpPr>
        <p:spPr>
          <a:xfrm>
            <a:off x="7848600" y="3541826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</p:txBody>
      </p:sp>
      <p:sp>
        <p:nvSpPr>
          <p:cNvPr id="7" name="Afgeronde rechthoek 25">
            <a:extLst>
              <a:ext uri="{FF2B5EF4-FFF2-40B4-BE49-F238E27FC236}">
                <a16:creationId xmlns:a16="http://schemas.microsoft.com/office/drawing/2014/main" id="{E259AF0B-309E-4322-B692-E419342BD19D}"/>
              </a:ext>
            </a:extLst>
          </p:cNvPr>
          <p:cNvSpPr/>
          <p:nvPr/>
        </p:nvSpPr>
        <p:spPr>
          <a:xfrm>
            <a:off x="7848600" y="3130662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Components</a:t>
            </a:r>
          </a:p>
        </p:txBody>
      </p:sp>
      <p:sp>
        <p:nvSpPr>
          <p:cNvPr id="8" name="Afgeronde rechthoek 28">
            <a:extLst>
              <a:ext uri="{FF2B5EF4-FFF2-40B4-BE49-F238E27FC236}">
                <a16:creationId xmlns:a16="http://schemas.microsoft.com/office/drawing/2014/main" id="{5B53A184-933E-477D-9A20-190B9359A5F1}"/>
              </a:ext>
            </a:extLst>
          </p:cNvPr>
          <p:cNvSpPr/>
          <p:nvPr/>
        </p:nvSpPr>
        <p:spPr>
          <a:xfrm>
            <a:off x="7848600" y="2697164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Containers</a:t>
            </a:r>
          </a:p>
        </p:txBody>
      </p:sp>
      <p:sp>
        <p:nvSpPr>
          <p:cNvPr id="9" name="Afgeronde rechthoek 29">
            <a:extLst>
              <a:ext uri="{FF2B5EF4-FFF2-40B4-BE49-F238E27FC236}">
                <a16:creationId xmlns:a16="http://schemas.microsoft.com/office/drawing/2014/main" id="{6134FA2A-FE90-4550-9BD8-BCEC0D1CBE40}"/>
              </a:ext>
            </a:extLst>
          </p:cNvPr>
          <p:cNvSpPr/>
          <p:nvPr/>
        </p:nvSpPr>
        <p:spPr>
          <a:xfrm>
            <a:off x="7848600" y="2286000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0723372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Techtribes.je container diagram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81495"/>
            <a:ext cx="4312920" cy="5756783"/>
          </a:xfrm>
          <a:prstGeom prst="rect">
            <a:avLst/>
          </a:prstGeom>
        </p:spPr>
      </p:pic>
      <p:sp>
        <p:nvSpPr>
          <p:cNvPr id="7" name="Rounded Rectangular Callout 68"/>
          <p:cNvSpPr/>
          <p:nvPr/>
        </p:nvSpPr>
        <p:spPr>
          <a:xfrm>
            <a:off x="4719342" y="5797635"/>
            <a:ext cx="1816976" cy="685800"/>
          </a:xfrm>
          <a:prstGeom prst="wedgeRoundRectCallout">
            <a:avLst>
              <a:gd name="adj1" fmla="val -60979"/>
              <a:gd name="adj2" fmla="val -12842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Show the boundary of what you are building</a:t>
            </a:r>
          </a:p>
        </p:txBody>
      </p:sp>
      <p:sp>
        <p:nvSpPr>
          <p:cNvPr id="8" name="Rounded Rectangular Callout 68"/>
          <p:cNvSpPr/>
          <p:nvPr/>
        </p:nvSpPr>
        <p:spPr>
          <a:xfrm>
            <a:off x="4876800" y="1676401"/>
            <a:ext cx="4073744" cy="2209800"/>
          </a:xfrm>
          <a:prstGeom prst="wedgeRoundRectCallout">
            <a:avLst>
              <a:gd name="adj1" fmla="val -64167"/>
              <a:gd name="adj2" fmla="val 15132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Describe the interactions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Purpose (“reads/writes data from”, “sends reports to”).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Communication method (Web Services, REST, Java RMI, JMS).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Communication style (synchronous, asynchronous, batched, two-phase commit)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Protocols and port numbers ( HTTP, HTTPS, SOAP/HTTP, SMTP, FTP).</a:t>
            </a:r>
          </a:p>
        </p:txBody>
      </p:sp>
    </p:spTree>
    <p:extLst>
      <p:ext uri="{BB962C8B-B14F-4D97-AF65-F5344CB8AC3E}">
        <p14:creationId xmlns:p14="http://schemas.microsoft.com/office/powerpoint/2010/main" val="19034632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diagram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It makes the high-level technology choices explicit.</a:t>
            </a:r>
          </a:p>
          <a:p>
            <a:pPr lvl="1"/>
            <a:r>
              <a:rPr lang="en-US" dirty="0"/>
              <a:t>It shows where there are relationships between containers and how they communicate.</a:t>
            </a:r>
          </a:p>
          <a:p>
            <a:pPr lvl="1"/>
            <a:r>
              <a:rPr lang="en-US" dirty="0"/>
              <a:t>It provides a framework in which to place components (i.e. so that all components have a home).</a:t>
            </a:r>
          </a:p>
          <a:p>
            <a:pPr lvl="1"/>
            <a:r>
              <a:rPr lang="en-US" dirty="0"/>
              <a:t>It provides the often missing link between a very high-level context diagram and (what is usually) a very cluttered component diagram showing all of the logical components that make up the entire software system.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2971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388047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Decompose each container further into a number of distinct components, services, subsystems, layers, workflows, etc.</a:t>
            </a:r>
          </a:p>
          <a:p>
            <a:r>
              <a:rPr lang="en-US" dirty="0"/>
              <a:t>For each of the components drawn on the diagram, you could specify:</a:t>
            </a:r>
          </a:p>
          <a:p>
            <a:pPr lvl="1"/>
            <a:r>
              <a:rPr lang="en-US" b="1" dirty="0"/>
              <a:t>Name</a:t>
            </a:r>
            <a:r>
              <a:rPr lang="en-US" dirty="0"/>
              <a:t>: The name of the component (“Risk calculator”, “Audit component”,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lvl="1"/>
            <a:r>
              <a:rPr lang="en-US" b="1" dirty="0"/>
              <a:t>Technology</a:t>
            </a:r>
            <a:r>
              <a:rPr lang="en-US" dirty="0"/>
              <a:t>: The technology choice for the component (Plain Old Java Object, Enterprise JavaBean,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pPr lvl="1"/>
            <a:r>
              <a:rPr lang="en-US" b="1" dirty="0"/>
              <a:t>Responsibilities</a:t>
            </a:r>
            <a:r>
              <a:rPr lang="en-US" dirty="0"/>
              <a:t>: A very high-level statement of the component’s responsibilities (either important operation names or a brief sentence describing the responsibilities).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6" name="Afgeronde rechthoek 23">
            <a:extLst>
              <a:ext uri="{FF2B5EF4-FFF2-40B4-BE49-F238E27FC236}">
                <a16:creationId xmlns:a16="http://schemas.microsoft.com/office/drawing/2014/main" id="{C25A077B-7FBC-4CD4-AB75-9B3A18713500}"/>
              </a:ext>
            </a:extLst>
          </p:cNvPr>
          <p:cNvSpPr/>
          <p:nvPr/>
        </p:nvSpPr>
        <p:spPr>
          <a:xfrm>
            <a:off x="7772400" y="6415938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</p:txBody>
      </p:sp>
      <p:sp>
        <p:nvSpPr>
          <p:cNvPr id="7" name="Afgeronde rechthoek 25">
            <a:extLst>
              <a:ext uri="{FF2B5EF4-FFF2-40B4-BE49-F238E27FC236}">
                <a16:creationId xmlns:a16="http://schemas.microsoft.com/office/drawing/2014/main" id="{76873BA2-2253-473A-8AB4-DB7B1B764AEE}"/>
              </a:ext>
            </a:extLst>
          </p:cNvPr>
          <p:cNvSpPr/>
          <p:nvPr/>
        </p:nvSpPr>
        <p:spPr>
          <a:xfrm>
            <a:off x="7772400" y="6004774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Components</a:t>
            </a:r>
          </a:p>
        </p:txBody>
      </p:sp>
      <p:sp>
        <p:nvSpPr>
          <p:cNvPr id="8" name="Afgeronde rechthoek 28">
            <a:extLst>
              <a:ext uri="{FF2B5EF4-FFF2-40B4-BE49-F238E27FC236}">
                <a16:creationId xmlns:a16="http://schemas.microsoft.com/office/drawing/2014/main" id="{88BC370B-5DF4-4CD3-960F-84D636E5159B}"/>
              </a:ext>
            </a:extLst>
          </p:cNvPr>
          <p:cNvSpPr/>
          <p:nvPr/>
        </p:nvSpPr>
        <p:spPr>
          <a:xfrm>
            <a:off x="7772400" y="5571276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</p:txBody>
      </p:sp>
      <p:sp>
        <p:nvSpPr>
          <p:cNvPr id="9" name="Afgeronde rechthoek 29">
            <a:extLst>
              <a:ext uri="{FF2B5EF4-FFF2-40B4-BE49-F238E27FC236}">
                <a16:creationId xmlns:a16="http://schemas.microsoft.com/office/drawing/2014/main" id="{8A23601B-CA89-448B-8E19-DACE9251286F}"/>
              </a:ext>
            </a:extLst>
          </p:cNvPr>
          <p:cNvSpPr/>
          <p:nvPr/>
        </p:nvSpPr>
        <p:spPr>
          <a:xfrm>
            <a:off x="7772400" y="5160112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4273192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F825376-B634-4DE7-830B-FCFB68C1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239"/>
            <a:ext cx="9144000" cy="433352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838200"/>
          </a:xfrm>
        </p:spPr>
        <p:txBody>
          <a:bodyPr>
            <a:normAutofit/>
          </a:bodyPr>
          <a:lstStyle/>
          <a:p>
            <a:r>
              <a:rPr lang="en-US" dirty="0"/>
              <a:t>Component diagram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84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D94F33-63E2-4680-8587-4C7C37F74783}"/>
              </a:ext>
            </a:extLst>
          </p:cNvPr>
          <p:cNvCxnSpPr/>
          <p:nvPr/>
        </p:nvCxnSpPr>
        <p:spPr>
          <a:xfrm>
            <a:off x="990600" y="2133600"/>
            <a:ext cx="45720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288621-79EA-465A-9118-D8A8EA7D113E}"/>
              </a:ext>
            </a:extLst>
          </p:cNvPr>
          <p:cNvCxnSpPr/>
          <p:nvPr/>
        </p:nvCxnSpPr>
        <p:spPr>
          <a:xfrm>
            <a:off x="990600" y="3352800"/>
            <a:ext cx="45720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BE2A46-BBC5-417E-A0EB-800AF2D62E7E}"/>
              </a:ext>
            </a:extLst>
          </p:cNvPr>
          <p:cNvCxnSpPr/>
          <p:nvPr/>
        </p:nvCxnSpPr>
        <p:spPr>
          <a:xfrm>
            <a:off x="990600" y="4648200"/>
            <a:ext cx="457200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26295A-4CE1-4E18-B6E6-9E545FB0E12F}"/>
              </a:ext>
            </a:extLst>
          </p:cNvPr>
          <p:cNvCxnSpPr/>
          <p:nvPr/>
        </p:nvCxnSpPr>
        <p:spPr>
          <a:xfrm>
            <a:off x="3429000" y="2362200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774024-1AB8-4EA0-9313-60335B301422}"/>
              </a:ext>
            </a:extLst>
          </p:cNvPr>
          <p:cNvCxnSpPr/>
          <p:nvPr/>
        </p:nvCxnSpPr>
        <p:spPr>
          <a:xfrm>
            <a:off x="3429000" y="3342861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495FB2-64BE-46E0-860C-29C6B3300ECC}"/>
              </a:ext>
            </a:extLst>
          </p:cNvPr>
          <p:cNvCxnSpPr/>
          <p:nvPr/>
        </p:nvCxnSpPr>
        <p:spPr>
          <a:xfrm>
            <a:off x="3429000" y="4572000"/>
            <a:ext cx="4572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E7D858-92D4-494C-89BC-3DD3894852B9}"/>
              </a:ext>
            </a:extLst>
          </p:cNvPr>
          <p:cNvCxnSpPr>
            <a:cxnSpLocks/>
          </p:cNvCxnSpPr>
          <p:nvPr/>
        </p:nvCxnSpPr>
        <p:spPr>
          <a:xfrm flipV="1">
            <a:off x="7162800" y="3276600"/>
            <a:ext cx="838200" cy="457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C0E2F6-C533-463D-AC22-697E93E9237F}"/>
              </a:ext>
            </a:extLst>
          </p:cNvPr>
          <p:cNvCxnSpPr>
            <a:cxnSpLocks/>
          </p:cNvCxnSpPr>
          <p:nvPr/>
        </p:nvCxnSpPr>
        <p:spPr>
          <a:xfrm>
            <a:off x="7162800" y="3810000"/>
            <a:ext cx="9144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162D9B-5C06-40AE-AD32-C88111F8B4B0}"/>
              </a:ext>
            </a:extLst>
          </p:cNvPr>
          <p:cNvCxnSpPr>
            <a:cxnSpLocks/>
          </p:cNvCxnSpPr>
          <p:nvPr/>
        </p:nvCxnSpPr>
        <p:spPr>
          <a:xfrm>
            <a:off x="7162800" y="3886200"/>
            <a:ext cx="914400" cy="457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834F52-ADFC-4B1B-8E8E-739CBD65449C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2438400"/>
            <a:ext cx="457200" cy="1295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B8E6E0-E0FE-48C3-83A9-F92E8BEDCB57}"/>
              </a:ext>
            </a:extLst>
          </p:cNvPr>
          <p:cNvCxnSpPr>
            <a:cxnSpLocks/>
          </p:cNvCxnSpPr>
          <p:nvPr/>
        </p:nvCxnSpPr>
        <p:spPr>
          <a:xfrm flipH="1">
            <a:off x="4876800" y="3733800"/>
            <a:ext cx="533400" cy="914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731C4DE-88EA-4E5D-A3C2-C0813BA9ACA6}"/>
              </a:ext>
            </a:extLst>
          </p:cNvPr>
          <p:cNvCxnSpPr>
            <a:cxnSpLocks/>
          </p:cNvCxnSpPr>
          <p:nvPr/>
        </p:nvCxnSpPr>
        <p:spPr>
          <a:xfrm flipH="1" flipV="1">
            <a:off x="4876800" y="3429000"/>
            <a:ext cx="533400" cy="3147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0829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1494-6117-412A-98E9-A87750F8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of the components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7CC9A-9334-4502-93A6-35EFDCDF2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75980-7EC4-4D19-916B-014E9B04A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A496B-9D7C-4869-A486-633DF768C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8229600" cy="511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216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diagram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Why?</a:t>
            </a:r>
          </a:p>
          <a:p>
            <a:pPr lvl="1"/>
            <a:r>
              <a:rPr lang="en-US" dirty="0"/>
              <a:t>It shows the high-level decomposition of your software system into components with distinct responsibilities.</a:t>
            </a:r>
          </a:p>
          <a:p>
            <a:pPr lvl="1"/>
            <a:r>
              <a:rPr lang="en-US" dirty="0"/>
              <a:t>It shows where there are relationships and dependencies between components.</a:t>
            </a:r>
          </a:p>
          <a:p>
            <a:pPr lvl="1"/>
            <a:r>
              <a:rPr lang="en-US" dirty="0"/>
              <a:t>It provides a framework for high-level software development estimates and how the delivery can be broken down.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707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diagrams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1903737" y="4029836"/>
            <a:ext cx="838200" cy="304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903737" y="4410836"/>
            <a:ext cx="838200" cy="304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58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1903737" y="2136948"/>
            <a:ext cx="228600" cy="228600"/>
            <a:chOff x="2112" y="832"/>
            <a:chExt cx="144" cy="144"/>
          </a:xfrm>
        </p:grpSpPr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2112" y="832"/>
              <a:ext cx="144" cy="144"/>
            </a:xfrm>
            <a:prstGeom prst="rect">
              <a:avLst/>
            </a:prstGeom>
            <a:solidFill>
              <a:srgbClr val="FFFF99"/>
            </a:solidFill>
            <a:ln w="1587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 sz="1400"/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 flipV="1">
              <a:off x="2112" y="864"/>
              <a:ext cx="14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V="1">
              <a:off x="2112" y="928"/>
              <a:ext cx="14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</p:grpSp>
      <p:grpSp>
        <p:nvGrpSpPr>
          <p:cNvPr id="35" name="Group 32"/>
          <p:cNvGrpSpPr>
            <a:grpSpLocks/>
          </p:cNvGrpSpPr>
          <p:nvPr/>
        </p:nvGrpSpPr>
        <p:grpSpPr bwMode="auto">
          <a:xfrm>
            <a:off x="2360937" y="2111548"/>
            <a:ext cx="228600" cy="228600"/>
            <a:chOff x="2112" y="832"/>
            <a:chExt cx="144" cy="144"/>
          </a:xfrm>
        </p:grpSpPr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2112" y="832"/>
              <a:ext cx="144" cy="144"/>
            </a:xfrm>
            <a:prstGeom prst="rect">
              <a:avLst/>
            </a:prstGeom>
            <a:solidFill>
              <a:srgbClr val="FFFF99"/>
            </a:solidFill>
            <a:ln w="1587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 sz="1400"/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 flipV="1">
              <a:off x="2112" y="864"/>
              <a:ext cx="14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V="1">
              <a:off x="2112" y="928"/>
              <a:ext cx="14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</p:grpSp>
      <p:grpSp>
        <p:nvGrpSpPr>
          <p:cNvPr id="39" name="Group 36"/>
          <p:cNvGrpSpPr>
            <a:grpSpLocks/>
          </p:cNvGrpSpPr>
          <p:nvPr/>
        </p:nvGrpSpPr>
        <p:grpSpPr bwMode="auto">
          <a:xfrm>
            <a:off x="2056137" y="2568748"/>
            <a:ext cx="228600" cy="228600"/>
            <a:chOff x="2112" y="832"/>
            <a:chExt cx="144" cy="144"/>
          </a:xfrm>
        </p:grpSpPr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2112" y="832"/>
              <a:ext cx="144" cy="144"/>
            </a:xfrm>
            <a:prstGeom prst="rect">
              <a:avLst/>
            </a:prstGeom>
            <a:solidFill>
              <a:srgbClr val="FFFF99"/>
            </a:solidFill>
            <a:ln w="1587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 sz="1400"/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 flipV="1">
              <a:off x="2112" y="864"/>
              <a:ext cx="14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 flipV="1">
              <a:off x="2112" y="928"/>
              <a:ext cx="14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</p:grpSp>
      <p:grpSp>
        <p:nvGrpSpPr>
          <p:cNvPr id="43" name="Group 40"/>
          <p:cNvGrpSpPr>
            <a:grpSpLocks/>
          </p:cNvGrpSpPr>
          <p:nvPr/>
        </p:nvGrpSpPr>
        <p:grpSpPr bwMode="auto">
          <a:xfrm>
            <a:off x="2513337" y="2492548"/>
            <a:ext cx="228600" cy="228600"/>
            <a:chOff x="2112" y="832"/>
            <a:chExt cx="144" cy="144"/>
          </a:xfrm>
        </p:grpSpPr>
        <p:sp>
          <p:nvSpPr>
            <p:cNvPr id="44" name="Rectangle 41"/>
            <p:cNvSpPr>
              <a:spLocks noChangeArrowheads="1"/>
            </p:cNvSpPr>
            <p:nvPr/>
          </p:nvSpPr>
          <p:spPr bwMode="auto">
            <a:xfrm>
              <a:off x="2112" y="832"/>
              <a:ext cx="144" cy="144"/>
            </a:xfrm>
            <a:prstGeom prst="rect">
              <a:avLst/>
            </a:prstGeom>
            <a:solidFill>
              <a:srgbClr val="FFFF99"/>
            </a:solidFill>
            <a:ln w="15875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nl-NL" sz="1400"/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 flipV="1">
              <a:off x="2112" y="864"/>
              <a:ext cx="14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 flipV="1">
              <a:off x="2112" y="928"/>
              <a:ext cx="14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</p:grpSp>
      <p:sp>
        <p:nvSpPr>
          <p:cNvPr id="47" name="Line 44"/>
          <p:cNvSpPr>
            <a:spLocks noChangeShapeType="1"/>
          </p:cNvSpPr>
          <p:nvPr/>
        </p:nvSpPr>
        <p:spPr bwMode="auto">
          <a:xfrm flipV="1">
            <a:off x="2132337" y="2187748"/>
            <a:ext cx="228600" cy="762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arrow" w="sm" len="med"/>
          </a:ln>
        </p:spPr>
        <p:txBody>
          <a:bodyPr/>
          <a:lstStyle/>
          <a:p>
            <a:endParaRPr lang="en-US" sz="1400"/>
          </a:p>
        </p:txBody>
      </p:sp>
      <p:sp>
        <p:nvSpPr>
          <p:cNvPr id="48" name="Line 45"/>
          <p:cNvSpPr>
            <a:spLocks noChangeShapeType="1"/>
          </p:cNvSpPr>
          <p:nvPr/>
        </p:nvSpPr>
        <p:spPr bwMode="auto">
          <a:xfrm>
            <a:off x="1979937" y="2340148"/>
            <a:ext cx="152400" cy="2286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arrow" w="sm" len="med"/>
          </a:ln>
        </p:spPr>
        <p:txBody>
          <a:bodyPr/>
          <a:lstStyle/>
          <a:p>
            <a:endParaRPr lang="en-US" sz="1400"/>
          </a:p>
        </p:txBody>
      </p:sp>
      <p:sp>
        <p:nvSpPr>
          <p:cNvPr id="49" name="Line 46"/>
          <p:cNvSpPr>
            <a:spLocks noChangeShapeType="1"/>
          </p:cNvSpPr>
          <p:nvPr/>
        </p:nvSpPr>
        <p:spPr bwMode="auto">
          <a:xfrm flipV="1">
            <a:off x="2284737" y="2568748"/>
            <a:ext cx="228600" cy="762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none" w="sm" len="med"/>
          </a:ln>
        </p:spPr>
        <p:txBody>
          <a:bodyPr/>
          <a:lstStyle/>
          <a:p>
            <a:endParaRPr lang="en-US" sz="1400"/>
          </a:p>
        </p:txBody>
      </p:sp>
      <p:sp>
        <p:nvSpPr>
          <p:cNvPr id="50" name="Line 47"/>
          <p:cNvSpPr>
            <a:spLocks noChangeShapeType="1"/>
          </p:cNvSpPr>
          <p:nvPr/>
        </p:nvSpPr>
        <p:spPr bwMode="auto">
          <a:xfrm>
            <a:off x="4605619" y="2267026"/>
            <a:ext cx="0" cy="533400"/>
          </a:xfrm>
          <a:prstGeom prst="line">
            <a:avLst/>
          </a:prstGeom>
          <a:noFill/>
          <a:ln w="12700">
            <a:solidFill>
              <a:srgbClr val="000099"/>
            </a:solidFill>
            <a:prstDash val="dash"/>
            <a:round/>
            <a:headEnd/>
            <a:tailEnd type="none" w="lg" len="lg"/>
          </a:ln>
        </p:spPr>
        <p:txBody>
          <a:bodyPr/>
          <a:lstStyle/>
          <a:p>
            <a:endParaRPr lang="en-US" sz="1400"/>
          </a:p>
        </p:txBody>
      </p:sp>
      <p:sp>
        <p:nvSpPr>
          <p:cNvPr id="51" name="Rectangle 48"/>
          <p:cNvSpPr>
            <a:spLocks noChangeArrowheads="1"/>
          </p:cNvSpPr>
          <p:nvPr/>
        </p:nvSpPr>
        <p:spPr bwMode="auto">
          <a:xfrm>
            <a:off x="4453219" y="2152726"/>
            <a:ext cx="304800" cy="762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52" name="Line 49"/>
          <p:cNvSpPr>
            <a:spLocks noChangeShapeType="1"/>
          </p:cNvSpPr>
          <p:nvPr/>
        </p:nvSpPr>
        <p:spPr bwMode="auto">
          <a:xfrm>
            <a:off x="4986619" y="2267026"/>
            <a:ext cx="0" cy="533400"/>
          </a:xfrm>
          <a:prstGeom prst="line">
            <a:avLst/>
          </a:prstGeom>
          <a:noFill/>
          <a:ln w="12700">
            <a:solidFill>
              <a:srgbClr val="000099"/>
            </a:solidFill>
            <a:prstDash val="dash"/>
            <a:round/>
            <a:headEnd/>
            <a:tailEnd type="none" w="lg" len="lg"/>
          </a:ln>
        </p:spPr>
        <p:txBody>
          <a:bodyPr/>
          <a:lstStyle/>
          <a:p>
            <a:endParaRPr lang="en-US" sz="1400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4834219" y="2152726"/>
            <a:ext cx="304800" cy="762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54" name="Line 51"/>
          <p:cNvSpPr>
            <a:spLocks noChangeShapeType="1"/>
          </p:cNvSpPr>
          <p:nvPr/>
        </p:nvSpPr>
        <p:spPr bwMode="auto">
          <a:xfrm>
            <a:off x="5367619" y="2267026"/>
            <a:ext cx="0" cy="533400"/>
          </a:xfrm>
          <a:prstGeom prst="line">
            <a:avLst/>
          </a:prstGeom>
          <a:noFill/>
          <a:ln w="12700">
            <a:solidFill>
              <a:srgbClr val="000099"/>
            </a:solidFill>
            <a:prstDash val="dash"/>
            <a:round/>
            <a:headEnd/>
            <a:tailEnd type="none" w="lg" len="lg"/>
          </a:ln>
        </p:spPr>
        <p:txBody>
          <a:bodyPr/>
          <a:lstStyle/>
          <a:p>
            <a:endParaRPr lang="en-US" sz="1400"/>
          </a:p>
        </p:txBody>
      </p:sp>
      <p:sp>
        <p:nvSpPr>
          <p:cNvPr id="55" name="Rectangle 52"/>
          <p:cNvSpPr>
            <a:spLocks noChangeArrowheads="1"/>
          </p:cNvSpPr>
          <p:nvPr/>
        </p:nvSpPr>
        <p:spPr bwMode="auto">
          <a:xfrm>
            <a:off x="5215219" y="2152726"/>
            <a:ext cx="304800" cy="76200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8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grpSp>
        <p:nvGrpSpPr>
          <p:cNvPr id="56" name="Group 53"/>
          <p:cNvGrpSpPr>
            <a:grpSpLocks/>
          </p:cNvGrpSpPr>
          <p:nvPr/>
        </p:nvGrpSpPr>
        <p:grpSpPr bwMode="auto">
          <a:xfrm>
            <a:off x="4148420" y="2076527"/>
            <a:ext cx="131885" cy="163513"/>
            <a:chOff x="1068" y="1306"/>
            <a:chExt cx="153" cy="242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1110" y="1306"/>
              <a:ext cx="75" cy="73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/>
            </a:p>
          </p:txBody>
        </p:sp>
        <p:sp>
          <p:nvSpPr>
            <p:cNvPr id="58" name="Line 55"/>
            <p:cNvSpPr>
              <a:spLocks noChangeShapeType="1"/>
            </p:cNvSpPr>
            <p:nvPr/>
          </p:nvSpPr>
          <p:spPr bwMode="auto">
            <a:xfrm>
              <a:off x="1149" y="1378"/>
              <a:ext cx="0" cy="97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59" name="Line 56"/>
            <p:cNvSpPr>
              <a:spLocks noChangeShapeType="1"/>
            </p:cNvSpPr>
            <p:nvPr/>
          </p:nvSpPr>
          <p:spPr bwMode="auto">
            <a:xfrm>
              <a:off x="1085" y="1412"/>
              <a:ext cx="127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0" name="Line 57"/>
            <p:cNvSpPr>
              <a:spLocks noChangeShapeType="1"/>
            </p:cNvSpPr>
            <p:nvPr/>
          </p:nvSpPr>
          <p:spPr bwMode="auto">
            <a:xfrm flipH="1" flipV="1">
              <a:off x="1145" y="1475"/>
              <a:ext cx="76" cy="73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  <p:sp>
          <p:nvSpPr>
            <p:cNvPr id="61" name="Line 58"/>
            <p:cNvSpPr>
              <a:spLocks noChangeShapeType="1"/>
            </p:cNvSpPr>
            <p:nvPr/>
          </p:nvSpPr>
          <p:spPr bwMode="auto">
            <a:xfrm flipV="1">
              <a:off x="1068" y="1475"/>
              <a:ext cx="77" cy="73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1400"/>
            </a:p>
          </p:txBody>
        </p:sp>
      </p:grpSp>
      <p:sp>
        <p:nvSpPr>
          <p:cNvPr id="62" name="Line 59"/>
          <p:cNvSpPr>
            <a:spLocks noChangeShapeType="1"/>
          </p:cNvSpPr>
          <p:nvPr/>
        </p:nvSpPr>
        <p:spPr bwMode="auto">
          <a:xfrm>
            <a:off x="4224619" y="2228926"/>
            <a:ext cx="0" cy="533400"/>
          </a:xfrm>
          <a:prstGeom prst="line">
            <a:avLst/>
          </a:prstGeom>
          <a:noFill/>
          <a:ln w="12700">
            <a:solidFill>
              <a:srgbClr val="000099"/>
            </a:solidFill>
            <a:prstDash val="dash"/>
            <a:round/>
            <a:headEnd/>
            <a:tailEnd type="none" w="lg" len="lg"/>
          </a:ln>
        </p:spPr>
        <p:txBody>
          <a:bodyPr/>
          <a:lstStyle/>
          <a:p>
            <a:endParaRPr lang="en-US" sz="1400"/>
          </a:p>
        </p:txBody>
      </p:sp>
      <p:sp>
        <p:nvSpPr>
          <p:cNvPr id="63" name="Line 60"/>
          <p:cNvSpPr>
            <a:spLocks noChangeShapeType="1"/>
          </p:cNvSpPr>
          <p:nvPr/>
        </p:nvSpPr>
        <p:spPr bwMode="auto">
          <a:xfrm>
            <a:off x="4224619" y="2305126"/>
            <a:ext cx="38100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arrow" w="sm" len="med"/>
          </a:ln>
        </p:spPr>
        <p:txBody>
          <a:bodyPr/>
          <a:lstStyle/>
          <a:p>
            <a:endParaRPr lang="en-US" sz="1400"/>
          </a:p>
        </p:txBody>
      </p:sp>
      <p:sp>
        <p:nvSpPr>
          <p:cNvPr id="64" name="Line 61"/>
          <p:cNvSpPr>
            <a:spLocks noChangeShapeType="1"/>
          </p:cNvSpPr>
          <p:nvPr/>
        </p:nvSpPr>
        <p:spPr bwMode="auto">
          <a:xfrm>
            <a:off x="4605619" y="2381326"/>
            <a:ext cx="38100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arrow" w="sm" len="med"/>
          </a:ln>
        </p:spPr>
        <p:txBody>
          <a:bodyPr/>
          <a:lstStyle/>
          <a:p>
            <a:endParaRPr lang="en-US" sz="1400"/>
          </a:p>
        </p:txBody>
      </p:sp>
      <p:sp>
        <p:nvSpPr>
          <p:cNvPr id="65" name="Line 62"/>
          <p:cNvSpPr>
            <a:spLocks noChangeShapeType="1"/>
          </p:cNvSpPr>
          <p:nvPr/>
        </p:nvSpPr>
        <p:spPr bwMode="auto">
          <a:xfrm>
            <a:off x="4605619" y="2533726"/>
            <a:ext cx="76200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arrow" w="sm" len="med"/>
          </a:ln>
        </p:spPr>
        <p:txBody>
          <a:bodyPr/>
          <a:lstStyle/>
          <a:p>
            <a:endParaRPr lang="en-US" sz="1400"/>
          </a:p>
        </p:txBody>
      </p:sp>
      <p:grpSp>
        <p:nvGrpSpPr>
          <p:cNvPr id="66" name="Group 63"/>
          <p:cNvGrpSpPr>
            <a:grpSpLocks/>
          </p:cNvGrpSpPr>
          <p:nvPr/>
        </p:nvGrpSpPr>
        <p:grpSpPr bwMode="auto">
          <a:xfrm>
            <a:off x="4838614" y="4295742"/>
            <a:ext cx="152400" cy="152400"/>
            <a:chOff x="2592" y="3552"/>
            <a:chExt cx="192" cy="288"/>
          </a:xfrm>
        </p:grpSpPr>
        <p:sp>
          <p:nvSpPr>
            <p:cNvPr id="67" name="Line 64"/>
            <p:cNvSpPr>
              <a:spLocks noChangeShapeType="1"/>
            </p:cNvSpPr>
            <p:nvPr/>
          </p:nvSpPr>
          <p:spPr bwMode="auto">
            <a:xfrm flipH="1" flipV="1">
              <a:off x="2688" y="3552"/>
              <a:ext cx="96" cy="144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68" name="Line 65"/>
            <p:cNvSpPr>
              <a:spLocks noChangeShapeType="1"/>
            </p:cNvSpPr>
            <p:nvPr/>
          </p:nvSpPr>
          <p:spPr bwMode="auto">
            <a:xfrm flipH="1" flipV="1">
              <a:off x="2592" y="3696"/>
              <a:ext cx="96" cy="144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69" name="Line 66"/>
            <p:cNvSpPr>
              <a:spLocks noChangeShapeType="1"/>
            </p:cNvSpPr>
            <p:nvPr/>
          </p:nvSpPr>
          <p:spPr bwMode="auto">
            <a:xfrm flipH="1">
              <a:off x="2688" y="3696"/>
              <a:ext cx="96" cy="144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70" name="Line 67"/>
            <p:cNvSpPr>
              <a:spLocks noChangeShapeType="1"/>
            </p:cNvSpPr>
            <p:nvPr/>
          </p:nvSpPr>
          <p:spPr bwMode="auto">
            <a:xfrm flipH="1">
              <a:off x="2592" y="3552"/>
              <a:ext cx="96" cy="144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</p:grpSp>
      <p:sp>
        <p:nvSpPr>
          <p:cNvPr id="71" name="Oval 68"/>
          <p:cNvSpPr>
            <a:spLocks noChangeArrowheads="1"/>
          </p:cNvSpPr>
          <p:nvPr/>
        </p:nvSpPr>
        <p:spPr bwMode="auto">
          <a:xfrm>
            <a:off x="4872319" y="4860892"/>
            <a:ext cx="76200" cy="76200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72" name="Oval 69"/>
          <p:cNvSpPr>
            <a:spLocks noChangeArrowheads="1"/>
          </p:cNvSpPr>
          <p:nvPr/>
        </p:nvSpPr>
        <p:spPr bwMode="auto">
          <a:xfrm>
            <a:off x="4829822" y="4816442"/>
            <a:ext cx="164123" cy="165100"/>
          </a:xfrm>
          <a:prstGeom prst="ellipse">
            <a:avLst/>
          </a:prstGeom>
          <a:noFill/>
          <a:ln w="158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73" name="Oval 70"/>
          <p:cNvSpPr>
            <a:spLocks noChangeArrowheads="1"/>
          </p:cNvSpPr>
          <p:nvPr/>
        </p:nvSpPr>
        <p:spPr bwMode="auto">
          <a:xfrm>
            <a:off x="4872319" y="3838542"/>
            <a:ext cx="76200" cy="76200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grpSp>
        <p:nvGrpSpPr>
          <p:cNvPr id="74" name="Group 71"/>
          <p:cNvGrpSpPr>
            <a:grpSpLocks/>
          </p:cNvGrpSpPr>
          <p:nvPr/>
        </p:nvGrpSpPr>
        <p:grpSpPr bwMode="auto">
          <a:xfrm>
            <a:off x="4796119" y="4067142"/>
            <a:ext cx="228600" cy="77788"/>
            <a:chOff x="3168" y="2255"/>
            <a:chExt cx="2160" cy="289"/>
          </a:xfrm>
        </p:grpSpPr>
        <p:sp>
          <p:nvSpPr>
            <p:cNvPr id="75" name="Line 72"/>
            <p:cNvSpPr>
              <a:spLocks noChangeShapeType="1"/>
            </p:cNvSpPr>
            <p:nvPr/>
          </p:nvSpPr>
          <p:spPr bwMode="auto">
            <a:xfrm flipH="1" flipV="1">
              <a:off x="3360" y="2256"/>
              <a:ext cx="182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76" name="Line 73"/>
            <p:cNvSpPr>
              <a:spLocks noChangeShapeType="1"/>
            </p:cNvSpPr>
            <p:nvPr/>
          </p:nvSpPr>
          <p:spPr bwMode="auto">
            <a:xfrm flipH="1" flipV="1">
              <a:off x="3360" y="2544"/>
              <a:ext cx="182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77" name="AutoShape 74"/>
            <p:cNvSpPr>
              <a:spLocks/>
            </p:cNvSpPr>
            <p:nvPr/>
          </p:nvSpPr>
          <p:spPr bwMode="auto">
            <a:xfrm>
              <a:off x="3168" y="2259"/>
              <a:ext cx="192" cy="285"/>
            </a:xfrm>
            <a:prstGeom prst="leftBracket">
              <a:avLst>
                <a:gd name="adj" fmla="val 74219"/>
              </a:avLst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/>
            </a:p>
          </p:txBody>
        </p:sp>
        <p:sp>
          <p:nvSpPr>
            <p:cNvPr id="78" name="AutoShape 75"/>
            <p:cNvSpPr>
              <a:spLocks/>
            </p:cNvSpPr>
            <p:nvPr/>
          </p:nvSpPr>
          <p:spPr bwMode="auto">
            <a:xfrm rot="10657793">
              <a:off x="5136" y="2255"/>
              <a:ext cx="192" cy="288"/>
            </a:xfrm>
            <a:prstGeom prst="leftBracket">
              <a:avLst>
                <a:gd name="adj" fmla="val 75000"/>
              </a:avLst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/>
            </a:p>
          </p:txBody>
        </p:sp>
      </p:grpSp>
      <p:grpSp>
        <p:nvGrpSpPr>
          <p:cNvPr id="79" name="Group 76"/>
          <p:cNvGrpSpPr>
            <a:grpSpLocks/>
          </p:cNvGrpSpPr>
          <p:nvPr/>
        </p:nvGrpSpPr>
        <p:grpSpPr bwMode="auto">
          <a:xfrm>
            <a:off x="5100919" y="4524342"/>
            <a:ext cx="228600" cy="77788"/>
            <a:chOff x="3168" y="2255"/>
            <a:chExt cx="2160" cy="289"/>
          </a:xfrm>
        </p:grpSpPr>
        <p:sp>
          <p:nvSpPr>
            <p:cNvPr id="80" name="Line 77"/>
            <p:cNvSpPr>
              <a:spLocks noChangeShapeType="1"/>
            </p:cNvSpPr>
            <p:nvPr/>
          </p:nvSpPr>
          <p:spPr bwMode="auto">
            <a:xfrm flipH="1" flipV="1">
              <a:off x="3360" y="2256"/>
              <a:ext cx="182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81" name="Line 78"/>
            <p:cNvSpPr>
              <a:spLocks noChangeShapeType="1"/>
            </p:cNvSpPr>
            <p:nvPr/>
          </p:nvSpPr>
          <p:spPr bwMode="auto">
            <a:xfrm flipH="1" flipV="1">
              <a:off x="3360" y="2544"/>
              <a:ext cx="182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82" name="AutoShape 79"/>
            <p:cNvSpPr>
              <a:spLocks/>
            </p:cNvSpPr>
            <p:nvPr/>
          </p:nvSpPr>
          <p:spPr bwMode="auto">
            <a:xfrm>
              <a:off x="3168" y="2259"/>
              <a:ext cx="192" cy="285"/>
            </a:xfrm>
            <a:prstGeom prst="leftBracket">
              <a:avLst>
                <a:gd name="adj" fmla="val 74219"/>
              </a:avLst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/>
            </a:p>
          </p:txBody>
        </p:sp>
        <p:sp>
          <p:nvSpPr>
            <p:cNvPr id="83" name="AutoShape 80"/>
            <p:cNvSpPr>
              <a:spLocks/>
            </p:cNvSpPr>
            <p:nvPr/>
          </p:nvSpPr>
          <p:spPr bwMode="auto">
            <a:xfrm rot="10657793">
              <a:off x="5136" y="2255"/>
              <a:ext cx="192" cy="288"/>
            </a:xfrm>
            <a:prstGeom prst="leftBracket">
              <a:avLst>
                <a:gd name="adj" fmla="val 75000"/>
              </a:avLst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/>
            </a:p>
          </p:txBody>
        </p:sp>
      </p:grpSp>
      <p:grpSp>
        <p:nvGrpSpPr>
          <p:cNvPr id="84" name="Group 81"/>
          <p:cNvGrpSpPr>
            <a:grpSpLocks/>
          </p:cNvGrpSpPr>
          <p:nvPr/>
        </p:nvGrpSpPr>
        <p:grpSpPr bwMode="auto">
          <a:xfrm>
            <a:off x="4796119" y="4598956"/>
            <a:ext cx="228600" cy="77787"/>
            <a:chOff x="3168" y="2255"/>
            <a:chExt cx="2160" cy="289"/>
          </a:xfrm>
        </p:grpSpPr>
        <p:sp>
          <p:nvSpPr>
            <p:cNvPr id="85" name="Line 82"/>
            <p:cNvSpPr>
              <a:spLocks noChangeShapeType="1"/>
            </p:cNvSpPr>
            <p:nvPr/>
          </p:nvSpPr>
          <p:spPr bwMode="auto">
            <a:xfrm flipH="1" flipV="1">
              <a:off x="3360" y="2256"/>
              <a:ext cx="182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86" name="Line 83"/>
            <p:cNvSpPr>
              <a:spLocks noChangeShapeType="1"/>
            </p:cNvSpPr>
            <p:nvPr/>
          </p:nvSpPr>
          <p:spPr bwMode="auto">
            <a:xfrm flipH="1" flipV="1">
              <a:off x="3360" y="2544"/>
              <a:ext cx="1824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none" w="lg" len="lg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87" name="AutoShape 84"/>
            <p:cNvSpPr>
              <a:spLocks/>
            </p:cNvSpPr>
            <p:nvPr/>
          </p:nvSpPr>
          <p:spPr bwMode="auto">
            <a:xfrm>
              <a:off x="3168" y="2259"/>
              <a:ext cx="192" cy="285"/>
            </a:xfrm>
            <a:prstGeom prst="leftBracket">
              <a:avLst>
                <a:gd name="adj" fmla="val 74219"/>
              </a:avLst>
            </a:prstGeom>
            <a:noFill/>
            <a:ln w="15875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/>
            </a:p>
          </p:txBody>
        </p:sp>
        <p:sp>
          <p:nvSpPr>
            <p:cNvPr id="88" name="AutoShape 85"/>
            <p:cNvSpPr>
              <a:spLocks/>
            </p:cNvSpPr>
            <p:nvPr/>
          </p:nvSpPr>
          <p:spPr bwMode="auto">
            <a:xfrm rot="10657793">
              <a:off x="5136" y="2255"/>
              <a:ext cx="192" cy="288"/>
            </a:xfrm>
            <a:prstGeom prst="leftBracket">
              <a:avLst>
                <a:gd name="adj" fmla="val 75000"/>
              </a:avLst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nl-NL" sz="1400"/>
            </a:p>
          </p:txBody>
        </p:sp>
      </p:grpSp>
      <p:sp>
        <p:nvSpPr>
          <p:cNvPr id="89" name="Line 86"/>
          <p:cNvSpPr>
            <a:spLocks noChangeShapeType="1"/>
          </p:cNvSpPr>
          <p:nvPr/>
        </p:nvSpPr>
        <p:spPr bwMode="auto">
          <a:xfrm>
            <a:off x="4920676" y="3914742"/>
            <a:ext cx="0" cy="15240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 type="arrow" w="sm" len="sm"/>
          </a:ln>
        </p:spPr>
        <p:txBody>
          <a:bodyPr/>
          <a:lstStyle/>
          <a:p>
            <a:endParaRPr lang="en-US" sz="1400"/>
          </a:p>
        </p:txBody>
      </p:sp>
      <p:sp>
        <p:nvSpPr>
          <p:cNvPr id="90" name="Line 87"/>
          <p:cNvSpPr>
            <a:spLocks noChangeShapeType="1"/>
          </p:cNvSpPr>
          <p:nvPr/>
        </p:nvSpPr>
        <p:spPr bwMode="auto">
          <a:xfrm>
            <a:off x="4920676" y="4143342"/>
            <a:ext cx="0" cy="15240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 type="arrow" w="sm" len="sm"/>
          </a:ln>
        </p:spPr>
        <p:txBody>
          <a:bodyPr/>
          <a:lstStyle/>
          <a:p>
            <a:endParaRPr lang="en-US" sz="1400"/>
          </a:p>
        </p:txBody>
      </p:sp>
      <p:sp>
        <p:nvSpPr>
          <p:cNvPr id="91" name="Line 88"/>
          <p:cNvSpPr>
            <a:spLocks noChangeShapeType="1"/>
          </p:cNvSpPr>
          <p:nvPr/>
        </p:nvSpPr>
        <p:spPr bwMode="auto">
          <a:xfrm>
            <a:off x="4920676" y="4448142"/>
            <a:ext cx="0" cy="15240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 type="arrow" w="sm" len="sm"/>
          </a:ln>
        </p:spPr>
        <p:txBody>
          <a:bodyPr/>
          <a:lstStyle/>
          <a:p>
            <a:endParaRPr lang="en-US" sz="1400"/>
          </a:p>
        </p:txBody>
      </p:sp>
      <p:sp>
        <p:nvSpPr>
          <p:cNvPr id="92" name="Line 89"/>
          <p:cNvSpPr>
            <a:spLocks noChangeShapeType="1"/>
          </p:cNvSpPr>
          <p:nvPr/>
        </p:nvSpPr>
        <p:spPr bwMode="auto">
          <a:xfrm>
            <a:off x="4920676" y="4676742"/>
            <a:ext cx="0" cy="15240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 type="arrow" w="sm" len="sm"/>
          </a:ln>
        </p:spPr>
        <p:txBody>
          <a:bodyPr/>
          <a:lstStyle/>
          <a:p>
            <a:endParaRPr lang="en-US" sz="1400"/>
          </a:p>
        </p:txBody>
      </p:sp>
      <p:sp>
        <p:nvSpPr>
          <p:cNvPr id="93" name="Line 90"/>
          <p:cNvSpPr>
            <a:spLocks noChangeShapeType="1"/>
          </p:cNvSpPr>
          <p:nvPr/>
        </p:nvSpPr>
        <p:spPr bwMode="auto">
          <a:xfrm>
            <a:off x="5177119" y="4371942"/>
            <a:ext cx="0" cy="15240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 type="arrow" w="sm" len="sm"/>
          </a:ln>
        </p:spPr>
        <p:txBody>
          <a:bodyPr/>
          <a:lstStyle/>
          <a:p>
            <a:endParaRPr lang="en-US" sz="1400"/>
          </a:p>
        </p:txBody>
      </p:sp>
      <p:sp>
        <p:nvSpPr>
          <p:cNvPr id="94" name="Line 91"/>
          <p:cNvSpPr>
            <a:spLocks noChangeShapeType="1"/>
          </p:cNvSpPr>
          <p:nvPr/>
        </p:nvSpPr>
        <p:spPr bwMode="auto">
          <a:xfrm flipH="1">
            <a:off x="5024719" y="4600542"/>
            <a:ext cx="152400" cy="22860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 type="arrow" w="sm" len="sm"/>
          </a:ln>
        </p:spPr>
        <p:txBody>
          <a:bodyPr/>
          <a:lstStyle/>
          <a:p>
            <a:endParaRPr lang="en-US" sz="1400"/>
          </a:p>
        </p:txBody>
      </p:sp>
      <p:sp>
        <p:nvSpPr>
          <p:cNvPr id="95" name="Line 92"/>
          <p:cNvSpPr>
            <a:spLocks noChangeShapeType="1"/>
          </p:cNvSpPr>
          <p:nvPr/>
        </p:nvSpPr>
        <p:spPr bwMode="auto">
          <a:xfrm>
            <a:off x="4948519" y="4371942"/>
            <a:ext cx="2286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 type="none" w="sm" len="sm"/>
          </a:ln>
        </p:spPr>
        <p:txBody>
          <a:bodyPr/>
          <a:lstStyle/>
          <a:p>
            <a:endParaRPr lang="en-US" sz="1400"/>
          </a:p>
        </p:txBody>
      </p:sp>
      <p:sp>
        <p:nvSpPr>
          <p:cNvPr id="164" name="Text Box 161"/>
          <p:cNvSpPr txBox="1">
            <a:spLocks noChangeArrowheads="1"/>
          </p:cNvSpPr>
          <p:nvPr/>
        </p:nvSpPr>
        <p:spPr bwMode="auto">
          <a:xfrm>
            <a:off x="1675137" y="2797348"/>
            <a:ext cx="116525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1400">
                <a:solidFill>
                  <a:srgbClr val="000099"/>
                </a:solidFill>
              </a:rPr>
              <a:t>class diagram</a:t>
            </a:r>
          </a:p>
        </p:txBody>
      </p:sp>
      <p:sp>
        <p:nvSpPr>
          <p:cNvPr id="165" name="Text Box 162"/>
          <p:cNvSpPr txBox="1">
            <a:spLocks noChangeArrowheads="1"/>
          </p:cNvSpPr>
          <p:nvPr/>
        </p:nvSpPr>
        <p:spPr bwMode="auto">
          <a:xfrm>
            <a:off x="4300819" y="2762326"/>
            <a:ext cx="15195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1400">
                <a:solidFill>
                  <a:srgbClr val="000099"/>
                </a:solidFill>
              </a:rPr>
              <a:t>sequence diagram</a:t>
            </a:r>
          </a:p>
        </p:txBody>
      </p:sp>
      <p:sp>
        <p:nvSpPr>
          <p:cNvPr id="167" name="Text Box 164"/>
          <p:cNvSpPr txBox="1">
            <a:spLocks noChangeArrowheads="1"/>
          </p:cNvSpPr>
          <p:nvPr/>
        </p:nvSpPr>
        <p:spPr bwMode="auto">
          <a:xfrm>
            <a:off x="4415119" y="4981542"/>
            <a:ext cx="13512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1400">
                <a:solidFill>
                  <a:srgbClr val="000099"/>
                </a:solidFill>
              </a:rPr>
              <a:t>activity diagram</a:t>
            </a:r>
          </a:p>
        </p:txBody>
      </p:sp>
      <p:sp>
        <p:nvSpPr>
          <p:cNvPr id="200" name="AutoShape 197"/>
          <p:cNvSpPr>
            <a:spLocks noChangeArrowheads="1"/>
          </p:cNvSpPr>
          <p:nvPr/>
        </p:nvSpPr>
        <p:spPr bwMode="auto">
          <a:xfrm>
            <a:off x="1979937" y="4106036"/>
            <a:ext cx="228600" cy="1524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1" name="AutoShape 198"/>
          <p:cNvSpPr>
            <a:spLocks noChangeArrowheads="1"/>
          </p:cNvSpPr>
          <p:nvPr/>
        </p:nvSpPr>
        <p:spPr bwMode="auto">
          <a:xfrm>
            <a:off x="2437137" y="4106036"/>
            <a:ext cx="228600" cy="1524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2" name="AutoShape 199"/>
          <p:cNvSpPr>
            <a:spLocks noChangeArrowheads="1"/>
          </p:cNvSpPr>
          <p:nvPr/>
        </p:nvSpPr>
        <p:spPr bwMode="auto">
          <a:xfrm>
            <a:off x="1979937" y="4487036"/>
            <a:ext cx="228600" cy="1524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3" name="AutoShape 200"/>
          <p:cNvSpPr>
            <a:spLocks noChangeArrowheads="1"/>
          </p:cNvSpPr>
          <p:nvPr/>
        </p:nvSpPr>
        <p:spPr bwMode="auto">
          <a:xfrm>
            <a:off x="2437137" y="4487036"/>
            <a:ext cx="228600" cy="152400"/>
          </a:xfrm>
          <a:prstGeom prst="roundRect">
            <a:avLst>
              <a:gd name="adj" fmla="val 16667"/>
            </a:avLst>
          </a:prstGeom>
          <a:solidFill>
            <a:srgbClr val="FFCC00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4" name="Line 201"/>
          <p:cNvSpPr>
            <a:spLocks noChangeShapeType="1"/>
          </p:cNvSpPr>
          <p:nvPr/>
        </p:nvSpPr>
        <p:spPr bwMode="auto">
          <a:xfrm>
            <a:off x="2085445" y="4258436"/>
            <a:ext cx="0" cy="2286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arrow" w="sm" len="med"/>
          </a:ln>
        </p:spPr>
        <p:txBody>
          <a:bodyPr/>
          <a:lstStyle/>
          <a:p>
            <a:endParaRPr lang="en-US" sz="1400"/>
          </a:p>
        </p:txBody>
      </p:sp>
      <p:sp>
        <p:nvSpPr>
          <p:cNvPr id="205" name="Line 202"/>
          <p:cNvSpPr>
            <a:spLocks noChangeShapeType="1"/>
          </p:cNvSpPr>
          <p:nvPr/>
        </p:nvSpPr>
        <p:spPr bwMode="auto">
          <a:xfrm>
            <a:off x="2542645" y="4258436"/>
            <a:ext cx="0" cy="22860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arrow" w="sm" len="med"/>
          </a:ln>
        </p:spPr>
        <p:txBody>
          <a:bodyPr/>
          <a:lstStyle/>
          <a:p>
            <a:endParaRPr lang="en-US" sz="1400"/>
          </a:p>
        </p:txBody>
      </p:sp>
      <p:sp>
        <p:nvSpPr>
          <p:cNvPr id="206" name="Line 203"/>
          <p:cNvSpPr>
            <a:spLocks noChangeShapeType="1"/>
          </p:cNvSpPr>
          <p:nvPr/>
        </p:nvSpPr>
        <p:spPr bwMode="auto">
          <a:xfrm>
            <a:off x="2208537" y="4182236"/>
            <a:ext cx="22860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arrow" w="sm" len="med"/>
          </a:ln>
        </p:spPr>
        <p:txBody>
          <a:bodyPr/>
          <a:lstStyle/>
          <a:p>
            <a:endParaRPr lang="en-US" sz="1400"/>
          </a:p>
        </p:txBody>
      </p:sp>
      <p:sp>
        <p:nvSpPr>
          <p:cNvPr id="207" name="Line 204"/>
          <p:cNvSpPr>
            <a:spLocks noChangeShapeType="1"/>
          </p:cNvSpPr>
          <p:nvPr/>
        </p:nvSpPr>
        <p:spPr bwMode="auto">
          <a:xfrm>
            <a:off x="2208537" y="4563236"/>
            <a:ext cx="22860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 type="arrow" w="sm" len="med"/>
          </a:ln>
        </p:spPr>
        <p:txBody>
          <a:bodyPr/>
          <a:lstStyle/>
          <a:p>
            <a:endParaRPr lang="en-US" sz="1400"/>
          </a:p>
        </p:txBody>
      </p:sp>
      <p:sp>
        <p:nvSpPr>
          <p:cNvPr id="208" name="Oval 205"/>
          <p:cNvSpPr>
            <a:spLocks noChangeArrowheads="1"/>
          </p:cNvSpPr>
          <p:nvPr/>
        </p:nvSpPr>
        <p:spPr bwMode="auto">
          <a:xfrm>
            <a:off x="2056137" y="3877436"/>
            <a:ext cx="76200" cy="76200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09" name="Line 206"/>
          <p:cNvSpPr>
            <a:spLocks noChangeShapeType="1"/>
          </p:cNvSpPr>
          <p:nvPr/>
        </p:nvSpPr>
        <p:spPr bwMode="auto">
          <a:xfrm>
            <a:off x="2105960" y="3953636"/>
            <a:ext cx="0" cy="15240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 type="arrow" w="sm" len="sm"/>
          </a:ln>
        </p:spPr>
        <p:txBody>
          <a:bodyPr/>
          <a:lstStyle/>
          <a:p>
            <a:endParaRPr lang="en-US" sz="1400"/>
          </a:p>
        </p:txBody>
      </p:sp>
      <p:sp>
        <p:nvSpPr>
          <p:cNvPr id="210" name="Oval 207"/>
          <p:cNvSpPr>
            <a:spLocks noChangeArrowheads="1"/>
          </p:cNvSpPr>
          <p:nvPr/>
        </p:nvSpPr>
        <p:spPr bwMode="auto">
          <a:xfrm>
            <a:off x="2479634" y="4823586"/>
            <a:ext cx="76200" cy="76200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11" name="Oval 208"/>
          <p:cNvSpPr>
            <a:spLocks noChangeArrowheads="1"/>
          </p:cNvSpPr>
          <p:nvPr/>
        </p:nvSpPr>
        <p:spPr bwMode="auto">
          <a:xfrm>
            <a:off x="2437137" y="4779136"/>
            <a:ext cx="165589" cy="165100"/>
          </a:xfrm>
          <a:prstGeom prst="ellipse">
            <a:avLst/>
          </a:prstGeom>
          <a:noFill/>
          <a:ln w="15875">
            <a:solidFill>
              <a:srgbClr val="0000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nl-NL" sz="1400"/>
          </a:p>
        </p:txBody>
      </p:sp>
      <p:sp>
        <p:nvSpPr>
          <p:cNvPr id="212" name="Line 209"/>
          <p:cNvSpPr>
            <a:spLocks noChangeShapeType="1"/>
          </p:cNvSpPr>
          <p:nvPr/>
        </p:nvSpPr>
        <p:spPr bwMode="auto">
          <a:xfrm>
            <a:off x="2529457" y="4639436"/>
            <a:ext cx="0" cy="15240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 type="arrow" w="sm" len="sm"/>
          </a:ln>
        </p:spPr>
        <p:txBody>
          <a:bodyPr/>
          <a:lstStyle/>
          <a:p>
            <a:endParaRPr lang="en-US" sz="1400"/>
          </a:p>
        </p:txBody>
      </p:sp>
      <p:sp>
        <p:nvSpPr>
          <p:cNvPr id="213" name="Text Box 210"/>
          <p:cNvSpPr txBox="1">
            <a:spLocks noChangeArrowheads="1"/>
          </p:cNvSpPr>
          <p:nvPr/>
        </p:nvSpPr>
        <p:spPr bwMode="auto">
          <a:xfrm>
            <a:off x="1675137" y="5020436"/>
            <a:ext cx="146685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eaLnBrk="1" hangingPunct="1">
              <a:spcBef>
                <a:spcPct val="0"/>
              </a:spcBef>
            </a:pPr>
            <a:r>
              <a:rPr lang="en-US" sz="1400">
                <a:solidFill>
                  <a:srgbClr val="000099"/>
                </a:solidFill>
              </a:rPr>
              <a:t>state machine diagram</a:t>
            </a:r>
          </a:p>
        </p:txBody>
      </p:sp>
      <p:sp>
        <p:nvSpPr>
          <p:cNvPr id="104" name="Afgeronde rechthoek 23">
            <a:extLst>
              <a:ext uri="{FF2B5EF4-FFF2-40B4-BE49-F238E27FC236}">
                <a16:creationId xmlns:a16="http://schemas.microsoft.com/office/drawing/2014/main" id="{C6D9AF2C-C112-4135-AA87-347E7BD2BCF1}"/>
              </a:ext>
            </a:extLst>
          </p:cNvPr>
          <p:cNvSpPr/>
          <p:nvPr/>
        </p:nvSpPr>
        <p:spPr>
          <a:xfrm>
            <a:off x="7826250" y="6222032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Classes</a:t>
            </a:r>
          </a:p>
        </p:txBody>
      </p:sp>
      <p:sp>
        <p:nvSpPr>
          <p:cNvPr id="105" name="Afgeronde rechthoek 25">
            <a:extLst>
              <a:ext uri="{FF2B5EF4-FFF2-40B4-BE49-F238E27FC236}">
                <a16:creationId xmlns:a16="http://schemas.microsoft.com/office/drawing/2014/main" id="{4DC5F2C2-1F3C-49F3-931D-0939B6C1A487}"/>
              </a:ext>
            </a:extLst>
          </p:cNvPr>
          <p:cNvSpPr/>
          <p:nvPr/>
        </p:nvSpPr>
        <p:spPr>
          <a:xfrm>
            <a:off x="7826250" y="5810868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Components</a:t>
            </a:r>
          </a:p>
        </p:txBody>
      </p:sp>
      <p:sp>
        <p:nvSpPr>
          <p:cNvPr id="106" name="Afgeronde rechthoek 28">
            <a:extLst>
              <a:ext uri="{FF2B5EF4-FFF2-40B4-BE49-F238E27FC236}">
                <a16:creationId xmlns:a16="http://schemas.microsoft.com/office/drawing/2014/main" id="{D2B679F4-2304-484E-957C-A946216AEC17}"/>
              </a:ext>
            </a:extLst>
          </p:cNvPr>
          <p:cNvSpPr/>
          <p:nvPr/>
        </p:nvSpPr>
        <p:spPr>
          <a:xfrm>
            <a:off x="7826250" y="5377370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</p:txBody>
      </p:sp>
      <p:sp>
        <p:nvSpPr>
          <p:cNvPr id="107" name="Afgeronde rechthoek 29">
            <a:extLst>
              <a:ext uri="{FF2B5EF4-FFF2-40B4-BE49-F238E27FC236}">
                <a16:creationId xmlns:a16="http://schemas.microsoft.com/office/drawing/2014/main" id="{D6762B42-9DA2-4125-9252-E43B6B565CE9}"/>
              </a:ext>
            </a:extLst>
          </p:cNvPr>
          <p:cNvSpPr/>
          <p:nvPr/>
        </p:nvSpPr>
        <p:spPr>
          <a:xfrm>
            <a:off x="7826250" y="4966206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8805237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Know the purpose of the diagram before you start</a:t>
            </a:r>
          </a:p>
          <a:p>
            <a:pPr lvl="1"/>
            <a:r>
              <a:rPr lang="en-US" sz="2000" dirty="0"/>
              <a:t>Only draw diagrams that you really need</a:t>
            </a:r>
          </a:p>
          <a:p>
            <a:r>
              <a:rPr lang="en-US" sz="2400" dirty="0"/>
              <a:t>The diagram should fit on one page</a:t>
            </a:r>
          </a:p>
          <a:p>
            <a:pPr lvl="1"/>
            <a:r>
              <a:rPr lang="en-US" sz="2000" dirty="0"/>
              <a:t>And should still be readable</a:t>
            </a:r>
          </a:p>
          <a:p>
            <a:r>
              <a:rPr lang="en-US" sz="2400" dirty="0"/>
              <a:t>Do not clutter the diagram with too much information</a:t>
            </a:r>
          </a:p>
          <a:p>
            <a:pPr lvl="1"/>
            <a:r>
              <a:rPr lang="en-US" sz="2000" dirty="0"/>
              <a:t>Remember what the purpose is</a:t>
            </a:r>
          </a:p>
          <a:p>
            <a:r>
              <a:rPr lang="en-US" sz="2400" dirty="0"/>
              <a:t>What is allowed in the diagram?</a:t>
            </a:r>
          </a:p>
          <a:p>
            <a:pPr lvl="1"/>
            <a:r>
              <a:rPr lang="en-US" sz="2000" dirty="0"/>
              <a:t>Whatever fits the purpose</a:t>
            </a:r>
          </a:p>
          <a:p>
            <a:r>
              <a:rPr lang="en-US" sz="2400" dirty="0"/>
              <a:t>You don’t need an UML tool.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321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risk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569075"/>
            <a:ext cx="2895600" cy="365125"/>
          </a:xfrm>
        </p:spPr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4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architecture?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The fundamental concepts or properties of a system in its environment embodied in its elements, relationships, and in the principles of its design and evolution</a:t>
            </a:r>
          </a:p>
          <a:p>
            <a:pPr marL="1257300" lvl="3" indent="0">
              <a:buNone/>
            </a:pPr>
            <a:r>
              <a:rPr lang="en-US" dirty="0"/>
              <a:t>- ANSI/IEEE </a:t>
            </a:r>
            <a:r>
              <a:rPr lang="en-US" dirty="0" err="1"/>
              <a:t>std</a:t>
            </a:r>
            <a:r>
              <a:rPr lang="en-US" dirty="0"/>
              <a:t> 1471-2000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307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risk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6" name="Rechthoek 5"/>
          <p:cNvSpPr/>
          <p:nvPr/>
        </p:nvSpPr>
        <p:spPr>
          <a:xfrm>
            <a:off x="57150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 6"/>
          <p:cNvSpPr/>
          <p:nvPr/>
        </p:nvSpPr>
        <p:spPr>
          <a:xfrm>
            <a:off x="61722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hoek 7"/>
          <p:cNvSpPr/>
          <p:nvPr/>
        </p:nvSpPr>
        <p:spPr>
          <a:xfrm>
            <a:off x="66294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hoek 8"/>
          <p:cNvSpPr/>
          <p:nvPr/>
        </p:nvSpPr>
        <p:spPr>
          <a:xfrm>
            <a:off x="70866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9"/>
          <p:cNvSpPr/>
          <p:nvPr/>
        </p:nvSpPr>
        <p:spPr>
          <a:xfrm>
            <a:off x="75438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hoek 10"/>
          <p:cNvSpPr/>
          <p:nvPr/>
        </p:nvSpPr>
        <p:spPr>
          <a:xfrm>
            <a:off x="80010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hoek 11"/>
          <p:cNvSpPr/>
          <p:nvPr/>
        </p:nvSpPr>
        <p:spPr>
          <a:xfrm>
            <a:off x="84582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68"/>
          <p:cNvSpPr/>
          <p:nvPr/>
        </p:nvSpPr>
        <p:spPr>
          <a:xfrm>
            <a:off x="5969876" y="2133600"/>
            <a:ext cx="685800" cy="304800"/>
          </a:xfrm>
          <a:prstGeom prst="wedgeRoundRectCallout">
            <a:avLst>
              <a:gd name="adj1" fmla="val 23285"/>
              <a:gd name="adj2" fmla="val 11985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Sprint</a:t>
            </a:r>
          </a:p>
        </p:txBody>
      </p:sp>
      <p:cxnSp>
        <p:nvCxnSpPr>
          <p:cNvPr id="15" name="Rechte verbindingslijn met pijl 14"/>
          <p:cNvCxnSpPr/>
          <p:nvPr/>
        </p:nvCxnSpPr>
        <p:spPr>
          <a:xfrm>
            <a:off x="304800" y="4800600"/>
            <a:ext cx="5410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68"/>
          <p:cNvSpPr/>
          <p:nvPr/>
        </p:nvSpPr>
        <p:spPr>
          <a:xfrm>
            <a:off x="95250" y="1600200"/>
            <a:ext cx="1485900" cy="685800"/>
          </a:xfrm>
          <a:prstGeom prst="wedgeRoundRectCallout">
            <a:avLst>
              <a:gd name="adj1" fmla="val 7724"/>
              <a:gd name="adj2" fmla="val 153569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Discover architectural requirements</a:t>
            </a:r>
          </a:p>
        </p:txBody>
      </p:sp>
      <p:sp>
        <p:nvSpPr>
          <p:cNvPr id="18" name="Afgeronde rechthoek 17"/>
          <p:cNvSpPr/>
          <p:nvPr/>
        </p:nvSpPr>
        <p:spPr>
          <a:xfrm>
            <a:off x="304800" y="4351336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Principles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304800" y="3940172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sp>
        <p:nvSpPr>
          <p:cNvPr id="20" name="Afgeronde rechthoek 19"/>
          <p:cNvSpPr/>
          <p:nvPr/>
        </p:nvSpPr>
        <p:spPr>
          <a:xfrm>
            <a:off x="304800" y="3506674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Qualities</a:t>
            </a:r>
          </a:p>
        </p:txBody>
      </p:sp>
      <p:sp>
        <p:nvSpPr>
          <p:cNvPr id="21" name="Afgeronde rechthoek 20"/>
          <p:cNvSpPr/>
          <p:nvPr/>
        </p:nvSpPr>
        <p:spPr>
          <a:xfrm>
            <a:off x="304800" y="3095510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Functional</a:t>
            </a:r>
          </a:p>
        </p:txBody>
      </p:sp>
      <p:cxnSp>
        <p:nvCxnSpPr>
          <p:cNvPr id="23" name="Rechte verbindingslijn met pijl 22"/>
          <p:cNvCxnSpPr/>
          <p:nvPr/>
        </p:nvCxnSpPr>
        <p:spPr>
          <a:xfrm>
            <a:off x="5257800" y="3879737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>
            <a:off x="1524000" y="3879737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fgeronde rechthoek 23"/>
          <p:cNvSpPr/>
          <p:nvPr/>
        </p:nvSpPr>
        <p:spPr>
          <a:xfrm>
            <a:off x="2019300" y="4351336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</p:txBody>
      </p:sp>
      <p:sp>
        <p:nvSpPr>
          <p:cNvPr id="26" name="Afgeronde rechthoek 25"/>
          <p:cNvSpPr/>
          <p:nvPr/>
        </p:nvSpPr>
        <p:spPr>
          <a:xfrm>
            <a:off x="2019300" y="3940172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Components</a:t>
            </a:r>
          </a:p>
        </p:txBody>
      </p:sp>
      <p:sp>
        <p:nvSpPr>
          <p:cNvPr id="29" name="Afgeronde rechthoek 28"/>
          <p:cNvSpPr/>
          <p:nvPr/>
        </p:nvSpPr>
        <p:spPr>
          <a:xfrm>
            <a:off x="2019300" y="3506674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</p:txBody>
      </p:sp>
      <p:sp>
        <p:nvSpPr>
          <p:cNvPr id="30" name="Afgeronde rechthoek 29"/>
          <p:cNvSpPr/>
          <p:nvPr/>
        </p:nvSpPr>
        <p:spPr>
          <a:xfrm>
            <a:off x="2019300" y="3095510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Context</a:t>
            </a:r>
          </a:p>
        </p:txBody>
      </p:sp>
      <p:cxnSp>
        <p:nvCxnSpPr>
          <p:cNvPr id="31" name="Rechte verbindingslijn met pijl 30"/>
          <p:cNvCxnSpPr/>
          <p:nvPr/>
        </p:nvCxnSpPr>
        <p:spPr>
          <a:xfrm>
            <a:off x="3429000" y="3879737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fgeronde rechthoek 31"/>
          <p:cNvSpPr/>
          <p:nvPr/>
        </p:nvSpPr>
        <p:spPr>
          <a:xfrm>
            <a:off x="3943350" y="3693205"/>
            <a:ext cx="1181100" cy="42159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Risk storming</a:t>
            </a:r>
          </a:p>
        </p:txBody>
      </p:sp>
      <p:sp>
        <p:nvSpPr>
          <p:cNvPr id="34" name="Rounded Rectangular Callout 68"/>
          <p:cNvSpPr/>
          <p:nvPr/>
        </p:nvSpPr>
        <p:spPr>
          <a:xfrm>
            <a:off x="1805152" y="5415297"/>
            <a:ext cx="1181100" cy="685800"/>
          </a:xfrm>
          <a:prstGeom prst="wedgeRoundRectCallout">
            <a:avLst>
              <a:gd name="adj1" fmla="val 20000"/>
              <a:gd name="adj2" fmla="val -12842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Design and visualize the architecture</a:t>
            </a:r>
          </a:p>
        </p:txBody>
      </p:sp>
      <p:sp>
        <p:nvSpPr>
          <p:cNvPr id="35" name="Rounded Rectangular Callout 68"/>
          <p:cNvSpPr/>
          <p:nvPr/>
        </p:nvSpPr>
        <p:spPr>
          <a:xfrm>
            <a:off x="3810000" y="2209800"/>
            <a:ext cx="1181100" cy="685800"/>
          </a:xfrm>
          <a:prstGeom prst="wedgeRoundRectCallout">
            <a:avLst>
              <a:gd name="adj1" fmla="val 20000"/>
              <a:gd name="adj2" fmla="val 138244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Identify risks</a:t>
            </a:r>
          </a:p>
        </p:txBody>
      </p:sp>
    </p:spTree>
    <p:extLst>
      <p:ext uri="{BB962C8B-B14F-4D97-AF65-F5344CB8AC3E}">
        <p14:creationId xmlns:p14="http://schemas.microsoft.com/office/powerpoint/2010/main" val="3020495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 risk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Probability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How likely is it that the risk will happen? </a:t>
            </a:r>
          </a:p>
          <a:p>
            <a:pPr lvl="2"/>
            <a:r>
              <a:rPr lang="en-US" dirty="0"/>
              <a:t>Do you think that the chance is remote or would you be willing to bet cash on it?</a:t>
            </a:r>
          </a:p>
          <a:p>
            <a:r>
              <a:rPr lang="en-US" b="1" dirty="0"/>
              <a:t>Impact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What is the negative impact if the risk does occur? </a:t>
            </a:r>
          </a:p>
          <a:p>
            <a:pPr lvl="2"/>
            <a:r>
              <a:rPr lang="en-US" dirty="0"/>
              <a:t>Is there general discomfort for the team or is it back to the drawing board? </a:t>
            </a:r>
          </a:p>
          <a:p>
            <a:pPr lvl="2"/>
            <a:r>
              <a:rPr lang="en-US" dirty="0"/>
              <a:t>Will it cause your software project to fail?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967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Probability/impact matrix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89037"/>
            <a:ext cx="7041520" cy="53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75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storming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and fun technique that provides a collaborative way to identify and visualize risks.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326149"/>
            <a:ext cx="5876925" cy="427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629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storming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1. Draw the architecture diagrams</a:t>
            </a:r>
          </a:p>
          <a:p>
            <a:pPr marL="857250" lvl="1" indent="-457200"/>
            <a:r>
              <a:rPr lang="en-US" dirty="0"/>
              <a:t>on whiteboards or large sheets of flip chart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Step 2. Identify the risks individually</a:t>
            </a:r>
          </a:p>
          <a:p>
            <a:pPr lvl="1"/>
            <a:r>
              <a:rPr lang="en-US" dirty="0"/>
              <a:t>The whole team stand in front of the architecture diagrams and </a:t>
            </a:r>
            <a:r>
              <a:rPr lang="en-US" i="1" dirty="0"/>
              <a:t>individually </a:t>
            </a:r>
            <a:r>
              <a:rPr lang="en-US" dirty="0"/>
              <a:t>write down the risks that they can identify, one per sticky note.</a:t>
            </a:r>
          </a:p>
          <a:p>
            <a:pPr lvl="1"/>
            <a:r>
              <a:rPr lang="en-US" dirty="0"/>
              <a:t>Quantify the risk</a:t>
            </a:r>
          </a:p>
          <a:p>
            <a:pPr lvl="1"/>
            <a:r>
              <a:rPr lang="en-US" dirty="0"/>
              <a:t>Use different colors of sticky note to represent the different risk priorities.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4219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storming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Step 3. Converge the risks on the diagrams</a:t>
            </a:r>
          </a:p>
          <a:p>
            <a:pPr lvl="1"/>
            <a:r>
              <a:rPr lang="en-US" dirty="0"/>
              <a:t>Everybody places their sticky notes onto the architecture diagrams, sticking them in close proximity to the area where the risk has been identified.</a:t>
            </a:r>
          </a:p>
          <a:p>
            <a:r>
              <a:rPr lang="en-US" b="1" dirty="0"/>
              <a:t>Step 4. Prioritize the risks</a:t>
            </a:r>
          </a:p>
          <a:p>
            <a:pPr lvl="1"/>
            <a:r>
              <a:rPr lang="en-US" dirty="0"/>
              <a:t>Take each sticky note (or cluster of sticky notes) and agree on how you will collectively quantify the risk that has been identified.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198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enough architecture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6" name="Rechthoek 5"/>
          <p:cNvSpPr/>
          <p:nvPr/>
        </p:nvSpPr>
        <p:spPr>
          <a:xfrm>
            <a:off x="57150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hoek 6"/>
          <p:cNvSpPr/>
          <p:nvPr/>
        </p:nvSpPr>
        <p:spPr>
          <a:xfrm>
            <a:off x="61722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hoek 7"/>
          <p:cNvSpPr/>
          <p:nvPr/>
        </p:nvSpPr>
        <p:spPr>
          <a:xfrm>
            <a:off x="66294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hoek 8"/>
          <p:cNvSpPr/>
          <p:nvPr/>
        </p:nvSpPr>
        <p:spPr>
          <a:xfrm>
            <a:off x="70866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hoek 9"/>
          <p:cNvSpPr/>
          <p:nvPr/>
        </p:nvSpPr>
        <p:spPr>
          <a:xfrm>
            <a:off x="75438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hthoek 10"/>
          <p:cNvSpPr/>
          <p:nvPr/>
        </p:nvSpPr>
        <p:spPr>
          <a:xfrm>
            <a:off x="80010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hoek 11"/>
          <p:cNvSpPr/>
          <p:nvPr/>
        </p:nvSpPr>
        <p:spPr>
          <a:xfrm>
            <a:off x="8458200" y="2667000"/>
            <a:ext cx="457200" cy="213360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ular Callout 68"/>
          <p:cNvSpPr/>
          <p:nvPr/>
        </p:nvSpPr>
        <p:spPr>
          <a:xfrm>
            <a:off x="5969876" y="2133600"/>
            <a:ext cx="685800" cy="304800"/>
          </a:xfrm>
          <a:prstGeom prst="wedgeRoundRectCallout">
            <a:avLst>
              <a:gd name="adj1" fmla="val 23285"/>
              <a:gd name="adj2" fmla="val 11985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Sprint</a:t>
            </a:r>
          </a:p>
        </p:txBody>
      </p:sp>
      <p:cxnSp>
        <p:nvCxnSpPr>
          <p:cNvPr id="15" name="Rechte verbindingslijn met pijl 14"/>
          <p:cNvCxnSpPr/>
          <p:nvPr/>
        </p:nvCxnSpPr>
        <p:spPr>
          <a:xfrm>
            <a:off x="304800" y="4800600"/>
            <a:ext cx="5410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ular Callout 68"/>
          <p:cNvSpPr/>
          <p:nvPr/>
        </p:nvSpPr>
        <p:spPr>
          <a:xfrm>
            <a:off x="95250" y="1600200"/>
            <a:ext cx="1485900" cy="685800"/>
          </a:xfrm>
          <a:prstGeom prst="wedgeRoundRectCallout">
            <a:avLst>
              <a:gd name="adj1" fmla="val 7724"/>
              <a:gd name="adj2" fmla="val 153569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Discover architectural requirements</a:t>
            </a:r>
          </a:p>
        </p:txBody>
      </p:sp>
      <p:sp>
        <p:nvSpPr>
          <p:cNvPr id="18" name="Afgeronde rechthoek 17"/>
          <p:cNvSpPr/>
          <p:nvPr/>
        </p:nvSpPr>
        <p:spPr>
          <a:xfrm>
            <a:off x="304800" y="4351336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Principles</a:t>
            </a:r>
          </a:p>
        </p:txBody>
      </p:sp>
      <p:sp>
        <p:nvSpPr>
          <p:cNvPr id="19" name="Afgeronde rechthoek 18"/>
          <p:cNvSpPr/>
          <p:nvPr/>
        </p:nvSpPr>
        <p:spPr>
          <a:xfrm>
            <a:off x="304800" y="3940172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Constraints</a:t>
            </a:r>
          </a:p>
        </p:txBody>
      </p:sp>
      <p:sp>
        <p:nvSpPr>
          <p:cNvPr id="20" name="Afgeronde rechthoek 19"/>
          <p:cNvSpPr/>
          <p:nvPr/>
        </p:nvSpPr>
        <p:spPr>
          <a:xfrm>
            <a:off x="304800" y="3506674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Qualities</a:t>
            </a:r>
          </a:p>
        </p:txBody>
      </p:sp>
      <p:sp>
        <p:nvSpPr>
          <p:cNvPr id="21" name="Afgeronde rechthoek 20"/>
          <p:cNvSpPr/>
          <p:nvPr/>
        </p:nvSpPr>
        <p:spPr>
          <a:xfrm>
            <a:off x="304800" y="3095510"/>
            <a:ext cx="1066800" cy="37306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Functional</a:t>
            </a:r>
          </a:p>
        </p:txBody>
      </p:sp>
      <p:cxnSp>
        <p:nvCxnSpPr>
          <p:cNvPr id="23" name="Rechte verbindingslijn met pijl 22"/>
          <p:cNvCxnSpPr/>
          <p:nvPr/>
        </p:nvCxnSpPr>
        <p:spPr>
          <a:xfrm>
            <a:off x="5257800" y="3879737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/>
          <p:cNvCxnSpPr/>
          <p:nvPr/>
        </p:nvCxnSpPr>
        <p:spPr>
          <a:xfrm>
            <a:off x="1524000" y="3879737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68"/>
          <p:cNvSpPr/>
          <p:nvPr/>
        </p:nvSpPr>
        <p:spPr>
          <a:xfrm>
            <a:off x="6565024" y="5368213"/>
            <a:ext cx="1181100" cy="685800"/>
          </a:xfrm>
          <a:prstGeom prst="wedgeRoundRectCallout">
            <a:avLst>
              <a:gd name="adj1" fmla="val -60979"/>
              <a:gd name="adj2" fmla="val -12842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Refine the architecture</a:t>
            </a:r>
          </a:p>
        </p:txBody>
      </p:sp>
      <p:sp>
        <p:nvSpPr>
          <p:cNvPr id="24" name="Afgeronde rechthoek 23"/>
          <p:cNvSpPr/>
          <p:nvPr/>
        </p:nvSpPr>
        <p:spPr>
          <a:xfrm>
            <a:off x="2019300" y="4351336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Classes</a:t>
            </a:r>
          </a:p>
        </p:txBody>
      </p:sp>
      <p:sp>
        <p:nvSpPr>
          <p:cNvPr id="26" name="Afgeronde rechthoek 25"/>
          <p:cNvSpPr/>
          <p:nvPr/>
        </p:nvSpPr>
        <p:spPr>
          <a:xfrm>
            <a:off x="2019300" y="3940172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Components</a:t>
            </a:r>
          </a:p>
        </p:txBody>
      </p:sp>
      <p:sp>
        <p:nvSpPr>
          <p:cNvPr id="29" name="Afgeronde rechthoek 28"/>
          <p:cNvSpPr/>
          <p:nvPr/>
        </p:nvSpPr>
        <p:spPr>
          <a:xfrm>
            <a:off x="2019300" y="3506674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Containers</a:t>
            </a:r>
          </a:p>
        </p:txBody>
      </p:sp>
      <p:sp>
        <p:nvSpPr>
          <p:cNvPr id="30" name="Afgeronde rechthoek 29"/>
          <p:cNvSpPr/>
          <p:nvPr/>
        </p:nvSpPr>
        <p:spPr>
          <a:xfrm>
            <a:off x="2019300" y="3095510"/>
            <a:ext cx="1181100" cy="3730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Context</a:t>
            </a:r>
          </a:p>
        </p:txBody>
      </p:sp>
      <p:cxnSp>
        <p:nvCxnSpPr>
          <p:cNvPr id="31" name="Rechte verbindingslijn met pijl 30"/>
          <p:cNvCxnSpPr/>
          <p:nvPr/>
        </p:nvCxnSpPr>
        <p:spPr>
          <a:xfrm>
            <a:off x="3429000" y="3879737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fgeronde rechthoek 31"/>
          <p:cNvSpPr/>
          <p:nvPr/>
        </p:nvSpPr>
        <p:spPr>
          <a:xfrm>
            <a:off x="3943350" y="3693205"/>
            <a:ext cx="1181100" cy="42159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Risk storming</a:t>
            </a:r>
          </a:p>
        </p:txBody>
      </p:sp>
      <p:sp>
        <p:nvSpPr>
          <p:cNvPr id="33" name="Rounded Rectangular Callout 68"/>
          <p:cNvSpPr/>
          <p:nvPr/>
        </p:nvSpPr>
        <p:spPr>
          <a:xfrm>
            <a:off x="5131676" y="5376096"/>
            <a:ext cx="1181100" cy="685800"/>
          </a:xfrm>
          <a:prstGeom prst="wedgeRoundRectCallout">
            <a:avLst>
              <a:gd name="adj1" fmla="val 20000"/>
              <a:gd name="adj2" fmla="val -12842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Proof the architecture</a:t>
            </a:r>
          </a:p>
        </p:txBody>
      </p:sp>
      <p:sp>
        <p:nvSpPr>
          <p:cNvPr id="34" name="Rounded Rectangular Callout 68"/>
          <p:cNvSpPr/>
          <p:nvPr/>
        </p:nvSpPr>
        <p:spPr>
          <a:xfrm>
            <a:off x="1805152" y="5415297"/>
            <a:ext cx="1181100" cy="685800"/>
          </a:xfrm>
          <a:prstGeom prst="wedgeRoundRectCallout">
            <a:avLst>
              <a:gd name="adj1" fmla="val 20000"/>
              <a:gd name="adj2" fmla="val -128423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Design and visualize the architecture</a:t>
            </a:r>
          </a:p>
        </p:txBody>
      </p:sp>
      <p:sp>
        <p:nvSpPr>
          <p:cNvPr id="35" name="Rounded Rectangular Callout 68"/>
          <p:cNvSpPr/>
          <p:nvPr/>
        </p:nvSpPr>
        <p:spPr>
          <a:xfrm>
            <a:off x="3810000" y="2209800"/>
            <a:ext cx="1181100" cy="685800"/>
          </a:xfrm>
          <a:prstGeom prst="wedgeRoundRectCallout">
            <a:avLst>
              <a:gd name="adj1" fmla="val 20000"/>
              <a:gd name="adj2" fmla="val 138244"/>
              <a:gd name="adj3" fmla="val 16667"/>
            </a:avLst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</a:rPr>
              <a:t>Identify risks</a:t>
            </a:r>
          </a:p>
        </p:txBody>
      </p:sp>
    </p:spTree>
    <p:extLst>
      <p:ext uri="{BB962C8B-B14F-4D97-AF65-F5344CB8AC3E}">
        <p14:creationId xmlns:p14="http://schemas.microsoft.com/office/powerpoint/2010/main" val="32171402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A18F-5D06-4B33-A1CF-3B8F4E56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point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6F142-7391-491E-925D-B9819D5E6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4114800" cy="4906963"/>
          </a:xfrm>
        </p:spPr>
        <p:txBody>
          <a:bodyPr/>
          <a:lstStyle/>
          <a:p>
            <a:r>
              <a:rPr lang="en-US" dirty="0"/>
              <a:t>Software architecture is best communicated in visual diagrams starting with the abstract context diagram all the way down to the detailed class diagrams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AD7B9-7207-4650-9700-C5E66694F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C5877-8005-4F27-8254-37760592DE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1895A0-E52C-4D89-95A4-2C1A9F8135C3}"/>
              </a:ext>
            </a:extLst>
          </p:cNvPr>
          <p:cNvSpPr txBox="1">
            <a:spLocks/>
          </p:cNvSpPr>
          <p:nvPr/>
        </p:nvSpPr>
        <p:spPr>
          <a:xfrm>
            <a:off x="4876800" y="1219200"/>
            <a:ext cx="41148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3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orderly sequential unfoldment of creation is a reflection of pure consciousness. The Vedas are expressions of the structure of this pure consciousness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20743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9D52-5F58-47B6-A5E2-06E41405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76200"/>
            <a:ext cx="9448800" cy="838200"/>
          </a:xfrm>
        </p:spPr>
        <p:txBody>
          <a:bodyPr>
            <a:normAutofit fontScale="90000"/>
          </a:bodyPr>
          <a:lstStyle/>
          <a:p>
            <a:r>
              <a:rPr lang="en-GB" dirty="0"/>
              <a:t>Connecting the parts of knowledge with </a:t>
            </a:r>
            <a:br>
              <a:rPr lang="en-GB" dirty="0"/>
            </a:br>
            <a:r>
              <a:rPr lang="en-GB" dirty="0"/>
              <a:t>the wholeness of knowledge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B31F7-EDD2-44A5-AC2A-288952DF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49875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Software architecture defines all important aspects of a system.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architecture decisions are based on the functional requirements, the qualities, the business constraints and the architecture principles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Transcendental consciousness </a:t>
            </a:r>
            <a:r>
              <a:rPr lang="en-GB" dirty="0"/>
              <a:t>is the natural experience pure consciousness, the home of all the laws of nature.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Wholeness moving within itself: </a:t>
            </a:r>
            <a:r>
              <a:rPr lang="en-GB" dirty="0"/>
              <a:t>In unity consciousness, one appreciates and enjoys the underlying blissful nature of life even in all the abstract expressions of pure consciousness.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ACF80B-C491-4AA1-ACD6-60C208D8D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94A30-F207-4236-8EE6-F37D7956D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98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6172D1-6F49-4FA4-BC7E-59FDA9FE2E58}"/>
              </a:ext>
            </a:extLst>
          </p:cNvPr>
          <p:cNvCxnSpPr/>
          <p:nvPr/>
        </p:nvCxnSpPr>
        <p:spPr>
          <a:xfrm>
            <a:off x="168965" y="3429000"/>
            <a:ext cx="84582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5729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124200" y="6569075"/>
            <a:ext cx="2895600" cy="365125"/>
          </a:xfrm>
        </p:spPr>
        <p:txBody>
          <a:bodyPr/>
          <a:lstStyle/>
          <a:p>
            <a:r>
              <a:rPr lang="en-US"/>
              <a:t>© 2018 ICT Intelligence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E670E6-4C30-4F19-82B8-906F7C2C3A22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329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MS_COMPLETION_TITLE" val="module 1 Spring introduction"/>
  <p:tag name="LMS_COMPLETION_ID" val="module_1_Spring_introduction"/>
  <p:tag name="LMS_COMPLETION_VERSION" val="1.0"/>
  <p:tag name="LMS_COMPLETION_DURATION" val="1:00:00"/>
  <p:tag name="LMS_COMPLETION_SCO_TITLE" val="module 1 Spring introduction"/>
  <p:tag name="LMS_COMPLETION_SCO_ID" val="module_1_Spring_introduction"/>
  <p:tag name="LMS_COMPLETION_EDITION" val="0"/>
  <p:tag name="LMS_COMPLETION_THRESHOLD" val="42"/>
  <p:tag name="LMS_COMPLETION_METHOD" val="VIEW"/>
  <p:tag name="ART_ENCODE_TYPE" val="0"/>
  <p:tag name="ART_ENCODE_INDEX" val="1"/>
  <p:tag name="ARTICULATE_AUDIO_TEMP" val="C:\Users\Rene\AppData\Local\Temp\articulate\presenter\ae\audio\20100210115628\"/>
  <p:tag name="PRESENTER_PREVIEW_MODE_REFRESH" val="0"/>
  <p:tag name="PRESENTER_PREVIEW_END" val="8"/>
  <p:tag name="ARTICULATE_PRESENTER_VERSION" val="6"/>
  <p:tag name="PUBLISH_TITLE" val="module 1 Spring introduction"/>
  <p:tag name="ARTICULATE_PUBLISH_PATH" val="C:\Work\ictintelligence materiaal\Spring\presentations"/>
  <p:tag name="ARTICULATE_LOGO" val="logo presenter.JPG"/>
  <p:tag name="ARTICULATE_PRESENTER" val="(None selected)"/>
  <p:tag name="ARTICULATE_PRESENTER_GUID" val="9869030842"/>
  <p:tag name="ARTICULATE_LMS" val="0"/>
  <p:tag name="ARTICULATE_TEMPLATE" val="spring course"/>
  <p:tag name="ARTICULATE_TEMPLATE_GUID" val="afa1ff3f-6cea-4aa4-84e3-a4d126e41c7d"/>
  <p:tag name="LMS_PUBLISH" val="No"/>
  <p:tag name="PRESENTER_PREVIEW_MODE" val="0"/>
  <p:tag name="PRESENTER_PREVIEW_START" val="1"/>
  <p:tag name="PLAYERLOGOHEIGHT" val="45"/>
  <p:tag name="PLAYERLOGOWIDTH" val="213"/>
  <p:tag name="LAUNCHINNEWWINDOW" val="0"/>
  <p:tag name="LASTPUBLISHED" val="C:\Work\ictintelligence materiaal\Spring\presentations\module 1 Spring introduction\player.html"/>
  <p:tag name="ARTICULATE_PROJECT_OPEN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31615</TotalTime>
  <Words>4364</Words>
  <Application>Microsoft Office PowerPoint</Application>
  <PresentationFormat>On-screen Show (4:3)</PresentationFormat>
  <Paragraphs>1158</Paragraphs>
  <Slides>102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8" baseType="lpstr">
      <vt:lpstr>Arial</vt:lpstr>
      <vt:lpstr>Calibri</vt:lpstr>
      <vt:lpstr>Verdana</vt:lpstr>
      <vt:lpstr>Wingdings</vt:lpstr>
      <vt:lpstr>Office Theme</vt:lpstr>
      <vt:lpstr>Chart</vt:lpstr>
      <vt:lpstr>Software Architecture  Course overview</vt:lpstr>
      <vt:lpstr>CS 590 Software Architecture</vt:lpstr>
      <vt:lpstr>Relationship with other courses</vt:lpstr>
      <vt:lpstr>Architecture styles</vt:lpstr>
      <vt:lpstr>Architecture styles</vt:lpstr>
      <vt:lpstr>Lesson 1 Software Architecture Introduction</vt:lpstr>
      <vt:lpstr>Why architecture?</vt:lpstr>
      <vt:lpstr>Why architecture?</vt:lpstr>
      <vt:lpstr>What is software architecture?</vt:lpstr>
      <vt:lpstr>What is architecture?</vt:lpstr>
      <vt:lpstr>What is architecture?</vt:lpstr>
      <vt:lpstr>Different kinds of architecture</vt:lpstr>
      <vt:lpstr>Different kinds of architecture</vt:lpstr>
      <vt:lpstr>City planning</vt:lpstr>
      <vt:lpstr>House planning</vt:lpstr>
      <vt:lpstr>Warship Vasa</vt:lpstr>
      <vt:lpstr>Software architecture is hard!</vt:lpstr>
      <vt:lpstr>Defining the architecture</vt:lpstr>
      <vt:lpstr>Main point</vt:lpstr>
      <vt:lpstr>Agile architecture</vt:lpstr>
      <vt:lpstr>Traditional architecture</vt:lpstr>
      <vt:lpstr>Ivory tower architect</vt:lpstr>
      <vt:lpstr>Documenting architecture</vt:lpstr>
      <vt:lpstr>Agile architecture</vt:lpstr>
      <vt:lpstr>Scrum</vt:lpstr>
      <vt:lpstr>Scrum team</vt:lpstr>
      <vt:lpstr>Why software architecture in agile?</vt:lpstr>
      <vt:lpstr>You need an architect</vt:lpstr>
      <vt:lpstr>Architect group</vt:lpstr>
      <vt:lpstr>Agile architecture</vt:lpstr>
      <vt:lpstr>Architectural requirements</vt:lpstr>
      <vt:lpstr>Functional requirements</vt:lpstr>
      <vt:lpstr>Architectural constraints</vt:lpstr>
      <vt:lpstr>Software qualities</vt:lpstr>
      <vt:lpstr>NFR characteristics</vt:lpstr>
      <vt:lpstr>SEI quality model </vt:lpstr>
      <vt:lpstr>FURPS model</vt:lpstr>
      <vt:lpstr>Boehm</vt:lpstr>
      <vt:lpstr>ISO 25010</vt:lpstr>
      <vt:lpstr>NFR characteristics</vt:lpstr>
      <vt:lpstr>Balance the qualities </vt:lpstr>
      <vt:lpstr>NFR characteristics</vt:lpstr>
      <vt:lpstr>Quality scenario’s</vt:lpstr>
      <vt:lpstr>NFR characteristics</vt:lpstr>
      <vt:lpstr>Stakeholders</vt:lpstr>
      <vt:lpstr>Stakeholders and their interest</vt:lpstr>
      <vt:lpstr>Quality workshop</vt:lpstr>
      <vt:lpstr>Qualitity workshop result</vt:lpstr>
      <vt:lpstr>Most important qualities</vt:lpstr>
      <vt:lpstr>Performance</vt:lpstr>
      <vt:lpstr>Scalability</vt:lpstr>
      <vt:lpstr>Availability</vt:lpstr>
      <vt:lpstr>Reliability</vt:lpstr>
      <vt:lpstr>Availability vs. Reliability</vt:lpstr>
      <vt:lpstr>Maintainability</vt:lpstr>
      <vt:lpstr>Security</vt:lpstr>
      <vt:lpstr>Interoperability</vt:lpstr>
      <vt:lpstr>Usability</vt:lpstr>
      <vt:lpstr>Architecture principles</vt:lpstr>
      <vt:lpstr>Architecture (design) principles</vt:lpstr>
      <vt:lpstr>Keep it simple</vt:lpstr>
      <vt:lpstr>Keep it flexible</vt:lpstr>
      <vt:lpstr>Loose coupling</vt:lpstr>
      <vt:lpstr>Separation of concern</vt:lpstr>
      <vt:lpstr>Information hiding</vt:lpstr>
      <vt:lpstr>Principle van modularity</vt:lpstr>
      <vt:lpstr>High cohesion, low coupling</vt:lpstr>
      <vt:lpstr>Open- closed principle</vt:lpstr>
      <vt:lpstr>Abstraction</vt:lpstr>
      <vt:lpstr>Main point</vt:lpstr>
      <vt:lpstr>communicating architecture</vt:lpstr>
      <vt:lpstr>Architecture visibility</vt:lpstr>
      <vt:lpstr>Effectiveness of communication</vt:lpstr>
      <vt:lpstr>Structure and Vision</vt:lpstr>
      <vt:lpstr>Agile architecture</vt:lpstr>
      <vt:lpstr>Context diagram</vt:lpstr>
      <vt:lpstr>Context diagram</vt:lpstr>
      <vt:lpstr>Example: Techtribes.je</vt:lpstr>
      <vt:lpstr>Techtribes.je context diagram</vt:lpstr>
      <vt:lpstr>Container diagram</vt:lpstr>
      <vt:lpstr>Techtribes.je container diagram</vt:lpstr>
      <vt:lpstr>Container diagram</vt:lpstr>
      <vt:lpstr>Component diagram</vt:lpstr>
      <vt:lpstr>Component diagram</vt:lpstr>
      <vt:lpstr>Behavior of the components</vt:lpstr>
      <vt:lpstr>Component diagram</vt:lpstr>
      <vt:lpstr>Detailed diagrams</vt:lpstr>
      <vt:lpstr>Agile diagrams</vt:lpstr>
      <vt:lpstr>Identify risk</vt:lpstr>
      <vt:lpstr>Identify risk</vt:lpstr>
      <vt:lpstr>Quantify risk</vt:lpstr>
      <vt:lpstr>Probability/impact matrix</vt:lpstr>
      <vt:lpstr>Risk storming</vt:lpstr>
      <vt:lpstr>Risk storming</vt:lpstr>
      <vt:lpstr>Risk storming</vt:lpstr>
      <vt:lpstr>Just enough architecture</vt:lpstr>
      <vt:lpstr>Main point</vt:lpstr>
      <vt:lpstr>Connecting the parts of knowledge with  the wholeness of knowledge</vt:lpstr>
      <vt:lpstr>summary</vt:lpstr>
      <vt:lpstr>Agile architecture</vt:lpstr>
      <vt:lpstr>Architecture (design) principles</vt:lpstr>
      <vt:lpstr>Most important qualities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Rene</dc:creator>
  <cp:lastModifiedBy>Rene de Jong</cp:lastModifiedBy>
  <cp:revision>1155</cp:revision>
  <cp:lastPrinted>2017-02-19T19:29:26Z</cp:lastPrinted>
  <dcterms:created xsi:type="dcterms:W3CDTF">2007-11-09T11:29:05Z</dcterms:created>
  <dcterms:modified xsi:type="dcterms:W3CDTF">2018-06-24T10:08:56Z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UseProject">
    <vt:lpwstr>1</vt:lpwstr>
  </property>
  <property fmtid="{D5CDD505-2E9C-101B-9397-08002B2CF9AE}" pid="3" name="ArticulatePath">
    <vt:lpwstr>module 1 Spring introduction</vt:lpwstr>
  </property>
  <property fmtid="{D5CDD505-2E9C-101B-9397-08002B2CF9AE}" pid="4" name="ArticulateGUID">
    <vt:lpwstr>B73E1A96-A508-4ED9-8A44-DE4D5B7D5427</vt:lpwstr>
  </property>
  <property fmtid="{D5CDD505-2E9C-101B-9397-08002B2CF9AE}" pid="5" name="ArticulateProjectFull">
    <vt:lpwstr>C:\Work\vijfhart\enterprise java architectuur\Enterprise Java Architectuur vijfhart.ppta</vt:lpwstr>
  </property>
</Properties>
</file>